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159" r:id="rId2"/>
    <p:sldId id="1189" r:id="rId3"/>
    <p:sldId id="1190" r:id="rId4"/>
    <p:sldId id="1191" r:id="rId5"/>
    <p:sldId id="1192" r:id="rId6"/>
    <p:sldId id="1169" r:id="rId7"/>
    <p:sldId id="1193" r:id="rId8"/>
    <p:sldId id="1199" r:id="rId9"/>
    <p:sldId id="1200" r:id="rId10"/>
    <p:sldId id="1197" r:id="rId11"/>
    <p:sldId id="1196" r:id="rId12"/>
    <p:sldId id="1198" r:id="rId13"/>
    <p:sldId id="1201" r:id="rId14"/>
    <p:sldId id="1125" r:id="rId15"/>
  </p:sldIdLst>
  <p:sldSz cx="9144000" cy="5143500" type="screen16x9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0">
          <p15:clr>
            <a:srgbClr val="A4A3A4"/>
          </p15:clr>
        </p15:guide>
        <p15:guide id="2" orient="horz" pos="815">
          <p15:clr>
            <a:srgbClr val="A4A3A4"/>
          </p15:clr>
        </p15:guide>
        <p15:guide id="3" orient="horz" pos="898">
          <p15:clr>
            <a:srgbClr val="A4A3A4"/>
          </p15:clr>
        </p15:guide>
        <p15:guide id="4" pos="5411">
          <p15:clr>
            <a:srgbClr val="A4A3A4"/>
          </p15:clr>
        </p15:guide>
        <p15:guide id="5" pos="17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bbie Neal" initials="DN" lastIdx="3" clrIdx="0"/>
  <p:cmAuthor id="1" name="chris 2" initials="c2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DDDDDD"/>
    <a:srgbClr val="FC1B2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25E5076-3810-47DD-B79F-674D7AD40C01}" styleName="Sötét stílus 1 – 1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Közepesen sötét stílus 1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Közepesen sötét stílus 4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Sötét stílus 2 – 1./2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8" autoAdjust="0"/>
    <p:restoredTop sz="96271" autoAdjust="0"/>
  </p:normalViewPr>
  <p:slideViewPr>
    <p:cSldViewPr snapToGrid="0">
      <p:cViewPr varScale="1">
        <p:scale>
          <a:sx n="93" d="100"/>
          <a:sy n="93" d="100"/>
        </p:scale>
        <p:origin x="840" y="84"/>
      </p:cViewPr>
      <p:guideLst>
        <p:guide orient="horz" pos="2420"/>
        <p:guide orient="horz" pos="815"/>
        <p:guide orient="horz" pos="898"/>
        <p:guide pos="5411"/>
        <p:guide pos="1704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912" y="-96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1"/>
            <a:ext cx="2946400" cy="49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985"/>
            <a:ext cx="2946400" cy="49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79985"/>
            <a:ext cx="2946400" cy="49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F8B454C-03E4-4FE3-B71D-5AA2DCB6971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203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1"/>
            <a:ext cx="2946400" cy="49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950" y="741363"/>
            <a:ext cx="658177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89994"/>
            <a:ext cx="4984750" cy="444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985"/>
            <a:ext cx="2946400" cy="49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9985"/>
            <a:ext cx="2946400" cy="49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7DA0F66-5E84-4CB5-B23E-66F8695AE02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045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A0F66-5E84-4CB5-B23E-66F8695AE02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300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20700" y="1714500"/>
            <a:ext cx="80899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9588" y="2457450"/>
            <a:ext cx="8101012" cy="1314450"/>
          </a:xfrm>
        </p:spPr>
        <p:txBody>
          <a:bodyPr/>
          <a:lstStyle>
            <a:lvl1pPr marL="0" indent="0">
              <a:buFont typeface="Wingdings" pitchFamily="-32" charset="2"/>
              <a:buNone/>
              <a:defRPr>
                <a:solidFill>
                  <a:srgbClr val="FC1B2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68096" y="4522412"/>
            <a:ext cx="8763000" cy="575776"/>
            <a:chOff x="68096" y="4522412"/>
            <a:chExt cx="8763000" cy="575776"/>
          </a:xfrm>
        </p:grpSpPr>
        <p:pic>
          <p:nvPicPr>
            <p:cNvPr id="7" name="Picture 12" descr="powerpoint banner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1291" r="49602" b="6983"/>
            <a:stretch>
              <a:fillRect/>
            </a:stretch>
          </p:blipFill>
          <p:spPr bwMode="auto">
            <a:xfrm>
              <a:off x="68096" y="4522412"/>
              <a:ext cx="2898840" cy="575776"/>
            </a:xfrm>
            <a:prstGeom prst="rect">
              <a:avLst/>
            </a:prstGeom>
            <a:noFill/>
          </p:spPr>
        </p:pic>
        <p:pic>
          <p:nvPicPr>
            <p:cNvPr id="8" name="Picture 12" descr="powerpoint banner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78083" r="4449" b="6983"/>
            <a:stretch>
              <a:fillRect/>
            </a:stretch>
          </p:blipFill>
          <p:spPr bwMode="auto">
            <a:xfrm>
              <a:off x="7799964" y="4522412"/>
              <a:ext cx="1031132" cy="57577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4" y="171450"/>
            <a:ext cx="2027237" cy="4057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1650" y="171450"/>
            <a:ext cx="5929313" cy="4057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buNone/>
              <a:defRPr/>
            </a:lvl1pPr>
            <a:lvl2pPr marL="1439" indent="-1439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25"/>
          <p:cNvSpPr>
            <a:spLocks noGrp="1"/>
          </p:cNvSpPr>
          <p:nvPr>
            <p:ph type="title"/>
          </p:nvPr>
        </p:nvSpPr>
        <p:spPr bwMode="auto">
          <a:xfrm>
            <a:off x="342828" y="277795"/>
            <a:ext cx="8515962" cy="48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7F032-B7F3-4EEF-B9E4-6E9972FA1CB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651" y="1085850"/>
            <a:ext cx="3978275" cy="31432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6" y="1085850"/>
            <a:ext cx="3978275" cy="31432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748147"/>
            <a:ext cx="9144000" cy="51063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6903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8029"/>
            <a:ext cx="5111750" cy="3516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171450"/>
            <a:ext cx="8102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1650" y="1085850"/>
            <a:ext cx="81089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609600" y="914400"/>
            <a:ext cx="8001000" cy="0"/>
          </a:xfrm>
          <a:prstGeom prst="line">
            <a:avLst/>
          </a:prstGeom>
          <a:noFill/>
          <a:ln w="28575">
            <a:solidFill>
              <a:srgbClr val="FC1B23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ea typeface="ＭＳ Ｐゴシック" pitchFamily="-32" charset="-128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8096" y="4522412"/>
            <a:ext cx="8763000" cy="575776"/>
            <a:chOff x="68096" y="4522412"/>
            <a:chExt cx="8763000" cy="575776"/>
          </a:xfrm>
        </p:grpSpPr>
        <p:pic>
          <p:nvPicPr>
            <p:cNvPr id="8" name="Picture 12" descr="powerpoint banner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 l="1291" r="49602" b="6983"/>
            <a:stretch>
              <a:fillRect/>
            </a:stretch>
          </p:blipFill>
          <p:spPr bwMode="auto">
            <a:xfrm>
              <a:off x="68096" y="4522412"/>
              <a:ext cx="2898840" cy="575776"/>
            </a:xfrm>
            <a:prstGeom prst="rect">
              <a:avLst/>
            </a:prstGeom>
            <a:noFill/>
          </p:spPr>
        </p:pic>
        <p:pic>
          <p:nvPicPr>
            <p:cNvPr id="11" name="Picture 12" descr="powerpoint banner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 l="78083" r="4449" b="6983"/>
            <a:stretch>
              <a:fillRect/>
            </a:stretch>
          </p:blipFill>
          <p:spPr bwMode="auto">
            <a:xfrm>
              <a:off x="7799964" y="4522412"/>
              <a:ext cx="1031132" cy="575776"/>
            </a:xfrm>
            <a:prstGeom prst="rect">
              <a:avLst/>
            </a:prstGeom>
            <a:no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68" r:id="rId9"/>
    <p:sldLayoutId id="2147483669" r:id="rId10"/>
    <p:sldLayoutId id="2147483670" r:id="rId11"/>
    <p:sldLayoutId id="2147483671" r:id="rId12"/>
    <p:sldLayoutId id="2147483674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Black" pitchFamily="1" charset="0"/>
          <a:ea typeface="ＭＳ Ｐゴシック" pitchFamily="-3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Black" pitchFamily="1" charset="0"/>
          <a:ea typeface="ＭＳ Ｐゴシック" pitchFamily="-3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Black" pitchFamily="1" charset="0"/>
          <a:ea typeface="ＭＳ Ｐゴシック" pitchFamily="-3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Black" pitchFamily="1" charset="0"/>
          <a:ea typeface="ＭＳ Ｐゴシック" pitchFamily="-3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Black" pitchFamily="1" charset="0"/>
          <a:ea typeface="ＭＳ Ｐゴシック" pitchFamily="-3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Black" pitchFamily="1" charset="0"/>
          <a:ea typeface="ＭＳ Ｐゴシック" pitchFamily="-3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Black" pitchFamily="1" charset="0"/>
          <a:ea typeface="ＭＳ Ｐゴシック" pitchFamily="-3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 Black" pitchFamily="1" charset="0"/>
          <a:ea typeface="ＭＳ Ｐゴシック" pitchFamily="-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C1B23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C1B23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C1B23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C1B23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C1B23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C1B23"/>
        </a:buClr>
        <a:buSzPct val="80000"/>
        <a:buFont typeface="Wingdings" pitchFamily="-32" charset="2"/>
        <a:buChar char="§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C1B23"/>
        </a:buClr>
        <a:buSzPct val="80000"/>
        <a:buFont typeface="Wingdings" pitchFamily="-32" charset="2"/>
        <a:buChar char="§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C1B23"/>
        </a:buClr>
        <a:buSzPct val="80000"/>
        <a:buFont typeface="Wingdings" pitchFamily="-32" charset="2"/>
        <a:buChar char="§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C1B23"/>
        </a:buClr>
        <a:buSzPct val="80000"/>
        <a:buFont typeface="Wingdings" pitchFamily="-32" charset="2"/>
        <a:buChar char="§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4063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19" y="58883"/>
            <a:ext cx="8089900" cy="857250"/>
          </a:xfrm>
        </p:spPr>
        <p:txBody>
          <a:bodyPr/>
          <a:lstStyle/>
          <a:p>
            <a:r>
              <a:rPr lang="hu-HU" sz="1800" dirty="0" smtClean="0"/>
              <a:t>Távfelügyeleti üzletág</a:t>
            </a:r>
            <a:br>
              <a:rPr lang="hu-HU" sz="1800" dirty="0" smtClean="0"/>
            </a:br>
            <a:r>
              <a:rPr lang="hu-HU" sz="1200" dirty="0" smtClean="0">
                <a:solidFill>
                  <a:schemeClr val="tx1"/>
                </a:solidFill>
                <a:latin typeface="+mn-lt"/>
              </a:rPr>
              <a:t>Nonn György Távfelügyeleti értékesítési vezető</a:t>
            </a:r>
            <a:r>
              <a:rPr lang="hu-HU" sz="1800" dirty="0"/>
              <a:t/>
            </a:r>
            <a:br>
              <a:rPr lang="hu-HU" sz="1800" dirty="0"/>
            </a:br>
            <a:endParaRPr lang="en-GB" sz="1800" dirty="0"/>
          </a:p>
        </p:txBody>
      </p:sp>
      <p:sp>
        <p:nvSpPr>
          <p:cNvPr id="7" name="Téglalap 6"/>
          <p:cNvSpPr/>
          <p:nvPr/>
        </p:nvSpPr>
        <p:spPr>
          <a:xfrm>
            <a:off x="5011226" y="4336874"/>
            <a:ext cx="1457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200" b="1" i="1" dirty="0" smtClean="0">
                <a:latin typeface="+mn-lt"/>
                <a:ea typeface="+mj-ea"/>
                <a:cs typeface="+mj-cs"/>
              </a:rPr>
              <a:t>2017. Október 25.</a:t>
            </a:r>
          </a:p>
          <a:p>
            <a:pPr algn="ctr"/>
            <a:r>
              <a:rPr lang="hu-HU" sz="1200" b="1" i="1" dirty="0" smtClean="0">
                <a:latin typeface="+mn-lt"/>
                <a:ea typeface="+mj-ea"/>
                <a:cs typeface="+mj-cs"/>
              </a:rPr>
              <a:t>Budapest</a:t>
            </a:r>
            <a:endParaRPr lang="en-US" sz="1200" b="1" i="1" dirty="0"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630404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 smtClean="0"/>
              <a:t>Pánikgomb – Vagyonvédelmi rendszerhez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8000" y="920268"/>
            <a:ext cx="8108950" cy="3143250"/>
          </a:xfrm>
        </p:spPr>
        <p:txBody>
          <a:bodyPr/>
          <a:lstStyle/>
          <a:p>
            <a:r>
              <a:rPr lang="hu-HU" sz="2000" dirty="0" smtClean="0"/>
              <a:t>Egyszerű az alkalmazása</a:t>
            </a:r>
          </a:p>
          <a:p>
            <a:r>
              <a:rPr lang="hu-HU" sz="2000" dirty="0" smtClean="0"/>
              <a:t>Vészhívás a távfelügyeleti központba</a:t>
            </a:r>
          </a:p>
          <a:p>
            <a:r>
              <a:rPr lang="hu-HU" sz="2000" dirty="0" smtClean="0"/>
              <a:t>Lakáson/házon belül bárhol használható</a:t>
            </a:r>
          </a:p>
          <a:p>
            <a:pPr lvl="1"/>
            <a:r>
              <a:rPr lang="hu-HU" sz="2000" dirty="0" smtClean="0"/>
              <a:t>Víz és ütésálló</a:t>
            </a:r>
          </a:p>
          <a:p>
            <a:r>
              <a:rPr lang="hu-HU" sz="2000" dirty="0"/>
              <a:t>Működési hatótávolság </a:t>
            </a:r>
            <a:r>
              <a:rPr lang="hu-HU" sz="2000" dirty="0" err="1"/>
              <a:t>max</a:t>
            </a:r>
            <a:r>
              <a:rPr lang="hu-HU" sz="2000" dirty="0"/>
              <a:t>. 50 </a:t>
            </a:r>
            <a:r>
              <a:rPr lang="hu-HU" sz="2000" dirty="0" smtClean="0"/>
              <a:t>m</a:t>
            </a:r>
          </a:p>
          <a:p>
            <a:r>
              <a:rPr lang="hu-HU" sz="2000" dirty="0" smtClean="0"/>
              <a:t>Téves </a:t>
            </a:r>
            <a:r>
              <a:rPr lang="hu-HU" sz="2000" dirty="0"/>
              <a:t>megnyomás esetén, az eszköz 5 másodpercig hangjelzést ad, amely idő alatt egy ismételt megnyomással törölhető a riasztás</a:t>
            </a:r>
            <a:r>
              <a:rPr lang="hu-HU" sz="2000" dirty="0" smtClean="0"/>
              <a:t>.</a:t>
            </a:r>
          </a:p>
          <a:p>
            <a:r>
              <a:rPr lang="hu-HU" sz="2000" dirty="0" smtClean="0"/>
              <a:t>A </a:t>
            </a:r>
            <a:r>
              <a:rPr lang="hu-HU" sz="2000" dirty="0"/>
              <a:t>készülékhez tartozik egy praktikus nyakpánt is</a:t>
            </a:r>
            <a:r>
              <a:rPr lang="hu-HU" sz="2000" dirty="0" smtClean="0"/>
              <a:t>.</a:t>
            </a:r>
          </a:p>
          <a:p>
            <a:endParaRPr lang="hu-HU" sz="2000" u="sng" dirty="0" smtClean="0"/>
          </a:p>
          <a:p>
            <a:r>
              <a:rPr lang="hu-HU" sz="2000" u="sng" dirty="0" smtClean="0"/>
              <a:t>Távfelügyeleti intézkedés</a:t>
            </a:r>
            <a:endParaRPr lang="hu-HU" sz="2000" u="sng" dirty="0"/>
          </a:p>
        </p:txBody>
      </p:sp>
      <p:pic>
        <p:nvPicPr>
          <p:cNvPr id="4" name="Picture 2" descr="Image result for jablotron karó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738" y="3717566"/>
            <a:ext cx="1067916" cy="111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jablotron karó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76" y="950187"/>
            <a:ext cx="1300115" cy="93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12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iconnect emergency butt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519" y="3315124"/>
            <a:ext cx="1250437" cy="125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</a:t>
            </a:r>
            <a:r>
              <a:rPr lang="hu-HU" dirty="0" err="1" smtClean="0"/>
              <a:t>eyeSecure</a:t>
            </a:r>
            <a:r>
              <a:rPr lang="hu-HU" dirty="0" smtClean="0"/>
              <a:t>” </a:t>
            </a:r>
            <a:r>
              <a:rPr lang="hu-HU" dirty="0"/>
              <a:t>- szolgáltatás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1650" y="907960"/>
            <a:ext cx="8108950" cy="3143250"/>
          </a:xfrm>
        </p:spPr>
        <p:txBody>
          <a:bodyPr/>
          <a:lstStyle/>
          <a:p>
            <a:r>
              <a:rPr lang="hu-HU" sz="1800" dirty="0" smtClean="0">
                <a:solidFill>
                  <a:schemeClr val="tx2"/>
                </a:solidFill>
                <a:ea typeface="+mj-ea"/>
                <a:cs typeface="+mj-cs"/>
              </a:rPr>
              <a:t>Segítség gombnyomásra</a:t>
            </a:r>
          </a:p>
          <a:p>
            <a:r>
              <a:rPr lang="hu-HU" sz="1800" dirty="0" smtClean="0">
                <a:solidFill>
                  <a:schemeClr val="tx2"/>
                </a:solidFill>
                <a:ea typeface="+mj-ea"/>
                <a:cs typeface="+mj-cs"/>
              </a:rPr>
              <a:t>Mozgáskontroll</a:t>
            </a:r>
            <a:endParaRPr lang="hu-HU" sz="1800" dirty="0">
              <a:solidFill>
                <a:schemeClr val="tx2"/>
              </a:solidFill>
              <a:ea typeface="+mj-ea"/>
              <a:cs typeface="+mj-cs"/>
            </a:endParaRPr>
          </a:p>
          <a:p>
            <a:pPr lvl="1"/>
            <a:r>
              <a:rPr lang="hu-HU" sz="1400" dirty="0" smtClean="0">
                <a:solidFill>
                  <a:schemeClr val="tx2"/>
                </a:solidFill>
                <a:ea typeface="+mj-ea"/>
                <a:cs typeface="+mj-cs"/>
              </a:rPr>
              <a:t>A </a:t>
            </a:r>
            <a:r>
              <a:rPr lang="hu-HU" sz="1400" dirty="0">
                <a:solidFill>
                  <a:schemeClr val="tx2"/>
                </a:solidFill>
                <a:ea typeface="+mj-ea"/>
                <a:cs typeface="+mj-cs"/>
              </a:rPr>
              <a:t>G4S Egészségügyi vészjelző berendezése akkor is képes riasztani, ha szerettünk mozgásképtelenné válik, és nem tud vészjelzést leadni. </a:t>
            </a:r>
            <a:endParaRPr lang="hu-HU" sz="1400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lvl="1"/>
            <a:r>
              <a:rPr lang="hu-HU" sz="1400" dirty="0" smtClean="0">
                <a:solidFill>
                  <a:schemeClr val="tx2"/>
                </a:solidFill>
                <a:ea typeface="+mj-ea"/>
                <a:cs typeface="+mj-cs"/>
              </a:rPr>
              <a:t>A </a:t>
            </a:r>
            <a:r>
              <a:rPr lang="hu-HU" sz="1400" dirty="0">
                <a:solidFill>
                  <a:schemeClr val="tx2"/>
                </a:solidFill>
                <a:ea typeface="+mj-ea"/>
                <a:cs typeface="+mj-cs"/>
              </a:rPr>
              <a:t>mozgásérzékelő rendszer a nap 24 órájában figyeli a védett személy mozgását. A mozgáskontroll funkció a szokások alapján </a:t>
            </a:r>
            <a:r>
              <a:rPr lang="hu-HU" sz="1400" dirty="0" err="1">
                <a:solidFill>
                  <a:schemeClr val="tx2"/>
                </a:solidFill>
                <a:ea typeface="+mj-ea"/>
                <a:cs typeface="+mj-cs"/>
              </a:rPr>
              <a:t>testreszabható</a:t>
            </a:r>
            <a:r>
              <a:rPr lang="hu-HU" sz="1400" dirty="0">
                <a:solidFill>
                  <a:schemeClr val="tx2"/>
                </a:solidFill>
                <a:ea typeface="+mj-ea"/>
                <a:cs typeface="+mj-cs"/>
              </a:rPr>
              <a:t>. </a:t>
            </a:r>
          </a:p>
          <a:p>
            <a:r>
              <a:rPr lang="hu-HU" sz="1800" dirty="0" smtClean="0">
                <a:solidFill>
                  <a:schemeClr val="tx2"/>
                </a:solidFill>
                <a:ea typeface="+mj-ea"/>
                <a:cs typeface="+mj-cs"/>
              </a:rPr>
              <a:t>Valós idejű kamerakép</a:t>
            </a:r>
          </a:p>
          <a:p>
            <a:pPr lvl="1"/>
            <a:r>
              <a:rPr lang="hu-HU" sz="1400" dirty="0"/>
              <a:t>Önnek bármikor lehetősége van élőkép kérésére a mozgásérzékelő kamerán keresztül. A kép bármilyen internetes böngészővel, illetve az ingyenes </a:t>
            </a:r>
            <a:r>
              <a:rPr lang="hu-HU" sz="1400" dirty="0" err="1"/>
              <a:t>okostelefon</a:t>
            </a:r>
            <a:r>
              <a:rPr lang="hu-HU" sz="1400" dirty="0"/>
              <a:t> alkalmazás segítségével megtekinthető.</a:t>
            </a:r>
            <a:endParaRPr lang="hu-HU" sz="1400" dirty="0">
              <a:solidFill>
                <a:schemeClr val="tx2"/>
              </a:solidFill>
              <a:ea typeface="+mj-ea"/>
              <a:cs typeface="+mj-cs"/>
            </a:endParaRPr>
          </a:p>
          <a:p>
            <a:r>
              <a:rPr lang="hu-HU" sz="1800" dirty="0" smtClean="0">
                <a:solidFill>
                  <a:schemeClr val="tx2"/>
                </a:solidFill>
                <a:ea typeface="+mj-ea"/>
                <a:cs typeface="+mj-cs"/>
              </a:rPr>
              <a:t>Egyszerű kommunikáció</a:t>
            </a:r>
          </a:p>
          <a:p>
            <a:pPr lvl="1"/>
            <a:r>
              <a:rPr lang="hu-HU" sz="1400" dirty="0"/>
              <a:t>A </a:t>
            </a:r>
            <a:r>
              <a:rPr lang="hu-HU" sz="1400" dirty="0" err="1"/>
              <a:t>kihangosító</a:t>
            </a:r>
            <a:r>
              <a:rPr lang="hu-HU" sz="1400" dirty="0"/>
              <a:t> készülék vezeték nélküli és hibrid kialakításban is kérhető. A prémium minőségű beépített mikrofonnak és hangszórónak köszönhetően nem állhatnak kommunikációs nehézségek a gyors és szakszerű segítségnyújtás útjába. </a:t>
            </a:r>
            <a:endParaRPr lang="hu-HU" sz="1400" dirty="0">
              <a:solidFill>
                <a:schemeClr val="tx2"/>
              </a:solidFill>
              <a:ea typeface="+mj-ea"/>
              <a:cs typeface="+mj-cs"/>
            </a:endParaRPr>
          </a:p>
          <a:p>
            <a:endParaRPr lang="hu-HU" cap="all" dirty="0"/>
          </a:p>
          <a:p>
            <a:endParaRPr lang="hu-HU" dirty="0"/>
          </a:p>
        </p:txBody>
      </p:sp>
      <p:pic>
        <p:nvPicPr>
          <p:cNvPr id="4" name="Tartalom hely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036125" y="983308"/>
            <a:ext cx="1148950" cy="9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726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Mobil pánikjelző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1650" y="914400"/>
            <a:ext cx="8108950" cy="3143250"/>
          </a:xfrm>
        </p:spPr>
        <p:txBody>
          <a:bodyPr/>
          <a:lstStyle/>
          <a:p>
            <a:pPr lvl="0"/>
            <a:r>
              <a:rPr lang="hu-HU" sz="1600" dirty="0"/>
              <a:t>SOS gombbal és funkcióval rendelkezik</a:t>
            </a:r>
          </a:p>
          <a:p>
            <a:r>
              <a:rPr lang="hu-HU" sz="1600" dirty="0"/>
              <a:t>Mechanikai behatásnak ellenáll, </a:t>
            </a:r>
            <a:endParaRPr lang="hu-HU" sz="1600" dirty="0" smtClean="0"/>
          </a:p>
          <a:p>
            <a:pPr lvl="1"/>
            <a:r>
              <a:rPr lang="hu-HU" sz="1200" dirty="0" smtClean="0"/>
              <a:t>cseppenő </a:t>
            </a:r>
            <a:r>
              <a:rPr lang="hu-HU" sz="1200" dirty="0"/>
              <a:t>víz, por és ütésálló a készülékhez adott </a:t>
            </a:r>
            <a:r>
              <a:rPr lang="hu-HU" sz="1200" dirty="0" smtClean="0"/>
              <a:t>tokkal</a:t>
            </a:r>
          </a:p>
          <a:p>
            <a:pPr lvl="0"/>
            <a:r>
              <a:rPr lang="hu-HU" sz="1600" dirty="0"/>
              <a:t>Beépített akkumulátor teljesítménye: 1050 </a:t>
            </a:r>
            <a:r>
              <a:rPr lang="hu-HU" sz="1600" dirty="0" err="1"/>
              <a:t>mAh</a:t>
            </a:r>
            <a:r>
              <a:rPr lang="hu-HU" sz="1600" dirty="0"/>
              <a:t> (</a:t>
            </a:r>
            <a:r>
              <a:rPr lang="hu-HU" sz="1600" dirty="0" err="1"/>
              <a:t>Li-ion</a:t>
            </a:r>
            <a:r>
              <a:rPr lang="hu-HU" sz="1600" dirty="0"/>
              <a:t>)</a:t>
            </a:r>
          </a:p>
          <a:p>
            <a:pPr lvl="1"/>
            <a:r>
              <a:rPr lang="hu-HU" sz="1200" dirty="0"/>
              <a:t>Akkumulátor üzemideje (használattól függően): ~24 </a:t>
            </a:r>
            <a:r>
              <a:rPr lang="hu-HU" sz="1200" dirty="0" smtClean="0"/>
              <a:t>óra</a:t>
            </a:r>
          </a:p>
          <a:p>
            <a:pPr lvl="1"/>
            <a:r>
              <a:rPr lang="hu-HU" sz="1200" dirty="0"/>
              <a:t>Alvó üzemmód az alacsonyabb energiafogyasztás </a:t>
            </a:r>
            <a:r>
              <a:rPr lang="hu-HU" sz="1200" dirty="0" smtClean="0"/>
              <a:t>miatt</a:t>
            </a:r>
          </a:p>
          <a:p>
            <a:pPr lvl="0"/>
            <a:r>
              <a:rPr lang="hu-HU" sz="1600" dirty="0" smtClean="0"/>
              <a:t>Helymeghatározás (GPS koordináta alapján)</a:t>
            </a:r>
          </a:p>
          <a:p>
            <a:pPr lvl="0"/>
            <a:r>
              <a:rPr lang="hu-HU" sz="1600" dirty="0" smtClean="0"/>
              <a:t>Dőlésérzékelés</a:t>
            </a:r>
            <a:endParaRPr lang="hu-HU" sz="1600" dirty="0"/>
          </a:p>
          <a:p>
            <a:pPr lvl="0"/>
            <a:r>
              <a:rPr lang="hu-HU" sz="1600" dirty="0"/>
              <a:t>Kétoldali hangkommunikáció (segélykérő – G4S távfelügyeleti központ) lehetősége</a:t>
            </a:r>
          </a:p>
          <a:p>
            <a:pPr lvl="1"/>
            <a:r>
              <a:rPr lang="hu-HU" sz="1600" dirty="0" err="1"/>
              <a:t>Kihangosító</a:t>
            </a:r>
            <a:r>
              <a:rPr lang="hu-HU" sz="1600" dirty="0"/>
              <a:t> funkció lehetőségével</a:t>
            </a:r>
          </a:p>
          <a:p>
            <a:pPr lvl="0"/>
            <a:r>
              <a:rPr lang="hu-HU" sz="1600" dirty="0" smtClean="0"/>
              <a:t>„</a:t>
            </a:r>
            <a:r>
              <a:rPr lang="hu-HU" sz="1600" dirty="0"/>
              <a:t>Néma hívás” lehetősége – A távfelügyeleti központ fel tudja hívni a készüléket és a helyszínen tapasztalt információkat a megrendelő rendelkezésre tudja bocsájtani</a:t>
            </a:r>
          </a:p>
          <a:p>
            <a:r>
              <a:rPr lang="hu-HU" sz="1600" dirty="0"/>
              <a:t>Távoli konfigurálás lehetősége a távfelügyeleti központból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051" y="1005894"/>
            <a:ext cx="1874949" cy="187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4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b="1" dirty="0" smtClean="0"/>
              <a:t>Kérdések?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913019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Köszönöm a figyelmet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757" y="1334735"/>
            <a:ext cx="3833085" cy="270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 G4S a </a:t>
            </a:r>
            <a:r>
              <a:rPr lang="hu-HU" b="1" dirty="0" smtClean="0"/>
              <a:t>nagyvilágban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1650" y="914400"/>
            <a:ext cx="8108950" cy="3143250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 smtClean="0"/>
              <a:t>A </a:t>
            </a:r>
            <a:r>
              <a:rPr lang="hu-HU" sz="2000" dirty="0"/>
              <a:t>G4S cégcsoport a világ vezető biztonsági megoldásokat nyújtó szolgáltatója, amely azokra a szektorokra, folyamatokra és létesítményekre specializálódott, ahol a biztonsági és vagyonvédelmi fenyegetettség kockázatának kezelése kulcsfontosságú.</a:t>
            </a:r>
          </a:p>
          <a:p>
            <a:pPr marL="0" indent="0">
              <a:buNone/>
            </a:pPr>
            <a:endParaRPr lang="hu-HU" sz="2000" b="1" dirty="0" smtClean="0"/>
          </a:p>
          <a:p>
            <a:pPr marL="0" indent="0">
              <a:buNone/>
            </a:pPr>
            <a:endParaRPr lang="hu-HU" sz="2000" b="1" dirty="0"/>
          </a:p>
          <a:p>
            <a:pPr marL="0" indent="0">
              <a:buNone/>
            </a:pPr>
            <a:endParaRPr lang="hu-HU" sz="2000" b="1" dirty="0" smtClean="0"/>
          </a:p>
          <a:p>
            <a:pPr marL="0" indent="0">
              <a:buNone/>
            </a:pPr>
            <a:endParaRPr lang="hu-HU" sz="2000" b="1" dirty="0"/>
          </a:p>
          <a:p>
            <a:pPr marL="0" indent="0">
              <a:buNone/>
            </a:pPr>
            <a:endParaRPr lang="hu-HU" sz="2000" b="1" dirty="0" smtClean="0"/>
          </a:p>
          <a:p>
            <a:pPr marL="0" indent="0">
              <a:buNone/>
            </a:pPr>
            <a:r>
              <a:rPr lang="hu-HU" sz="2000" b="1" dirty="0" smtClean="0"/>
              <a:t>6 </a:t>
            </a:r>
            <a:r>
              <a:rPr lang="hu-HU" sz="2000" b="1" dirty="0"/>
              <a:t>kontinensen több mint 100 országban 600 ezer munkavállalóval a világ második legnagyobb magánvállalata vagyunk.</a:t>
            </a:r>
            <a:endParaRPr lang="hu-HU" sz="2000" dirty="0"/>
          </a:p>
        </p:txBody>
      </p:sp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203" y="2432764"/>
            <a:ext cx="2438806" cy="142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9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 G4S </a:t>
            </a:r>
            <a:r>
              <a:rPr lang="hu-HU" b="1" dirty="0" smtClean="0"/>
              <a:t>Magyarországon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dirty="0" smtClean="0"/>
              <a:t>A </a:t>
            </a:r>
            <a:r>
              <a:rPr lang="hu-HU" sz="1800" dirty="0"/>
              <a:t>G4S cégcsoport hazai múltja több mint negyed évszázadra tekint vissza, mely alatt jelentős organikus fejlődésen ment keresztül. Árbevételünk meghaladja a </a:t>
            </a:r>
            <a:r>
              <a:rPr lang="hu-HU" sz="1800" b="1" dirty="0"/>
              <a:t>18 milliárd </a:t>
            </a:r>
            <a:r>
              <a:rPr lang="hu-HU" sz="1800" b="1" dirty="0" smtClean="0"/>
              <a:t>forintot</a:t>
            </a:r>
            <a:r>
              <a:rPr lang="hu-HU" sz="1800" dirty="0" smtClean="0"/>
              <a:t>.</a:t>
            </a:r>
          </a:p>
          <a:p>
            <a:r>
              <a:rPr lang="hu-HU" sz="1800" dirty="0"/>
              <a:t>Több mint </a:t>
            </a:r>
            <a:r>
              <a:rPr lang="hu-HU" sz="1800" b="1" dirty="0"/>
              <a:t>2.500 alkalmazott</a:t>
            </a:r>
            <a:r>
              <a:rPr lang="hu-HU" sz="1800" dirty="0"/>
              <a:t>al a hazai vagyonvédelmi piac legnagyobb munkáltatója vagyunk.</a:t>
            </a:r>
            <a:endParaRPr lang="hu-HU" sz="1800" dirty="0" smtClean="0"/>
          </a:p>
          <a:p>
            <a:r>
              <a:rPr lang="hu-HU" sz="1800" dirty="0" smtClean="0"/>
              <a:t>A </a:t>
            </a:r>
            <a:r>
              <a:rPr lang="hu-HU" sz="1800" dirty="0"/>
              <a:t>G4S Magyarország a szolgáltatásait jelentős </a:t>
            </a:r>
            <a:r>
              <a:rPr lang="hu-HU" sz="1800" b="1" dirty="0"/>
              <a:t>szakmai stáb, erős gazdasági háttér, teljes körű felelősségbiztosítás és nemzetközi tapasztalat</a:t>
            </a:r>
            <a:r>
              <a:rPr lang="hu-HU" sz="1800" dirty="0"/>
              <a:t>okon alapuló támogatás jellemzi. </a:t>
            </a:r>
            <a:endParaRPr lang="hu-HU" sz="1800" dirty="0" smtClean="0"/>
          </a:p>
          <a:p>
            <a:r>
              <a:rPr lang="hu-HU" sz="1800" b="1" dirty="0" smtClean="0"/>
              <a:t>Kimagasló </a:t>
            </a:r>
            <a:r>
              <a:rPr lang="hu-HU" sz="1800" b="1" dirty="0"/>
              <a:t>munkavállalói létszám</a:t>
            </a:r>
            <a:r>
              <a:rPr lang="hu-HU" sz="1800" dirty="0"/>
              <a:t>ának és </a:t>
            </a:r>
            <a:r>
              <a:rPr lang="hu-HU" sz="1800" b="1" dirty="0"/>
              <a:t>pénzügyi stabilitás</a:t>
            </a:r>
            <a:r>
              <a:rPr lang="hu-HU" sz="1800" dirty="0"/>
              <a:t>ának hála cégcsoportunk minden ügyfelének </a:t>
            </a:r>
            <a:r>
              <a:rPr lang="hu-HU" sz="1800" b="1" dirty="0"/>
              <a:t>folytonos és magas színvonalú szolgáltatás</a:t>
            </a:r>
            <a:r>
              <a:rPr lang="hu-HU" sz="1800" dirty="0"/>
              <a:t>t garantálhat.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9438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/>
              <a:t>A cégcsoport szervezeti felépítése</a:t>
            </a:r>
            <a:endParaRPr lang="hu-HU" sz="32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914400"/>
            <a:ext cx="8102600" cy="366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6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G4S Távfelügyeleti üzletág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1650" y="914400"/>
            <a:ext cx="8108950" cy="3143250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 smtClean="0"/>
              <a:t>Társaságunk </a:t>
            </a:r>
            <a:r>
              <a:rPr lang="hu-HU" sz="2000" dirty="0"/>
              <a:t>az üzleti élet bármely területén felmerülő </a:t>
            </a:r>
            <a:r>
              <a:rPr lang="hu-HU" sz="2000" b="1" dirty="0"/>
              <a:t>vagyon- és személyvédelmi problémára megoldást nyújthat</a:t>
            </a:r>
            <a:r>
              <a:rPr lang="hu-HU" sz="2000" dirty="0"/>
              <a:t>, miközben nagy hangsúlyt fektet </a:t>
            </a:r>
            <a:r>
              <a:rPr lang="hu-HU" sz="2000" b="1" dirty="0"/>
              <a:t>ügyfelei egyedi igényeinek kielégítésére</a:t>
            </a:r>
            <a:r>
              <a:rPr lang="hu-HU" sz="2000" dirty="0"/>
              <a:t>, hogy elvárásaiknak még inkább megfelelő szolgáltatást kaphassanak.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Üzletágunk </a:t>
            </a:r>
            <a:r>
              <a:rPr lang="hu-HU" sz="2000" b="1" dirty="0"/>
              <a:t>prémium minőségű szolgáltatás</a:t>
            </a:r>
            <a:r>
              <a:rPr lang="hu-HU" sz="2000" dirty="0"/>
              <a:t>ait azoknak ajánljuk, akik </a:t>
            </a:r>
            <a:r>
              <a:rPr lang="hu-HU" sz="2000" b="1" dirty="0"/>
              <a:t>biztonságban szeretnék tudni értékeiket</a:t>
            </a:r>
            <a:r>
              <a:rPr lang="hu-HU" sz="2000" dirty="0"/>
              <a:t>, illetve mindazoknak, akiknek elvárásuk, hogy a vagyonvédelmi rendszer távfelügyeletre történő jelzése esetén a lehető leghamarabb megtörténjen az intézkedés.</a:t>
            </a:r>
          </a:p>
        </p:txBody>
      </p:sp>
    </p:spTree>
    <p:extLst>
      <p:ext uri="{BB962C8B-B14F-4D97-AF65-F5344CB8AC3E}">
        <p14:creationId xmlns:p14="http://schemas.microsoft.com/office/powerpoint/2010/main" val="24668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G4S – TF - Telephelyek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79" y="723475"/>
            <a:ext cx="6687943" cy="4729876"/>
          </a:xfrm>
          <a:prstGeom prst="rect">
            <a:avLst/>
          </a:prstGeom>
        </p:spPr>
      </p:pic>
      <p:sp>
        <p:nvSpPr>
          <p:cNvPr id="5" name="Lekerekített téglalap feliratnak 5"/>
          <p:cNvSpPr/>
          <p:nvPr/>
        </p:nvSpPr>
        <p:spPr>
          <a:xfrm>
            <a:off x="619579" y="1160101"/>
            <a:ext cx="2110375" cy="612648"/>
          </a:xfrm>
          <a:prstGeom prst="wedgeRoundRectCallout">
            <a:avLst>
              <a:gd name="adj1" fmla="val 86737"/>
              <a:gd name="adj2" fmla="val 27500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0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Székesfehérvár</a:t>
            </a:r>
          </a:p>
          <a:p>
            <a:pPr algn="ctr"/>
            <a:r>
              <a:rPr lang="hu-H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Távfelügyeleti központ</a:t>
            </a:r>
            <a:endParaRPr lang="en-GB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kerekített téglalap feliratnak 4"/>
          <p:cNvSpPr/>
          <p:nvPr/>
        </p:nvSpPr>
        <p:spPr>
          <a:xfrm>
            <a:off x="6966483" y="2707696"/>
            <a:ext cx="1658679" cy="612648"/>
          </a:xfrm>
          <a:prstGeom prst="wedgeRoundRectCallout">
            <a:avLst>
              <a:gd name="adj1" fmla="val -216032"/>
              <a:gd name="adj2" fmla="val -6305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Központi iroda,</a:t>
            </a:r>
          </a:p>
          <a:p>
            <a:pPr algn="ctr"/>
            <a:r>
              <a:rPr lang="hu-H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Ügyfélszolgálat</a:t>
            </a:r>
          </a:p>
        </p:txBody>
      </p:sp>
      <p:sp>
        <p:nvSpPr>
          <p:cNvPr id="8" name="Lekerekített téglalap feliratnak 7"/>
          <p:cNvSpPr/>
          <p:nvPr/>
        </p:nvSpPr>
        <p:spPr>
          <a:xfrm>
            <a:off x="6966483" y="3482188"/>
            <a:ext cx="1658679" cy="648072"/>
          </a:xfrm>
          <a:prstGeom prst="wedgeRoundRectCallout">
            <a:avLst>
              <a:gd name="adj1" fmla="val -109927"/>
              <a:gd name="adj2" fmla="val -2110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Békéscsaba</a:t>
            </a:r>
            <a:endParaRPr lang="en-GB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Regionális központ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5903435" y="3609113"/>
            <a:ext cx="117727" cy="11772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lipszis 9"/>
          <p:cNvSpPr/>
          <p:nvPr/>
        </p:nvSpPr>
        <p:spPr>
          <a:xfrm>
            <a:off x="3433285" y="3088413"/>
            <a:ext cx="117727" cy="11772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lipszis 10"/>
          <p:cNvSpPr/>
          <p:nvPr/>
        </p:nvSpPr>
        <p:spPr>
          <a:xfrm>
            <a:off x="4091871" y="2530520"/>
            <a:ext cx="117727" cy="11772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67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Távfelügyeleti szolgáltatások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A társaság fő tevékenységi körei:</a:t>
            </a:r>
            <a:endParaRPr lang="hu-HU" dirty="0"/>
          </a:p>
          <a:p>
            <a:pPr lvl="0"/>
            <a:r>
              <a:rPr lang="hu-HU" sz="1800" dirty="0"/>
              <a:t>távfelügyelet vagyonvédelmi szolgáltatás kivonuló szolgálat biztosításával</a:t>
            </a:r>
          </a:p>
          <a:p>
            <a:pPr lvl="0"/>
            <a:r>
              <a:rPr lang="hu-HU" sz="1800" dirty="0"/>
              <a:t>videó rendszerek távfelügyelete</a:t>
            </a:r>
          </a:p>
          <a:p>
            <a:pPr lvl="0"/>
            <a:r>
              <a:rPr lang="hu-HU" sz="1800" dirty="0"/>
              <a:t>tűzvédelmi berendezések </a:t>
            </a:r>
            <a:r>
              <a:rPr lang="hu-HU" sz="1800" dirty="0" smtClean="0"/>
              <a:t>távfelügyelete</a:t>
            </a:r>
          </a:p>
          <a:p>
            <a:pPr lvl="0"/>
            <a:r>
              <a:rPr lang="hu-HU" sz="1800" dirty="0" smtClean="0">
                <a:solidFill>
                  <a:srgbClr val="FF0000"/>
                </a:solidFill>
              </a:rPr>
              <a:t>EÜ távfelügyeleti szolgáltatás</a:t>
            </a:r>
            <a:endParaRPr lang="hu-HU" sz="1800" dirty="0">
              <a:solidFill>
                <a:srgbClr val="FF0000"/>
              </a:solidFill>
            </a:endParaRPr>
          </a:p>
          <a:p>
            <a:pPr lvl="0"/>
            <a:r>
              <a:rPr lang="hu-HU" sz="1800" dirty="0"/>
              <a:t>bér-távfelügyeleti szolgáltatások</a:t>
            </a:r>
          </a:p>
          <a:p>
            <a:pPr lvl="0"/>
            <a:r>
              <a:rPr lang="hu-HU" sz="1800" dirty="0"/>
              <a:t>felvonó távfelügyelet</a:t>
            </a:r>
          </a:p>
          <a:p>
            <a:pPr lvl="0"/>
            <a:r>
              <a:rPr lang="hu-HU" sz="1800" dirty="0"/>
              <a:t>GPS alapú gépjárművédelmi és flottakövetés szolgáltatás</a:t>
            </a:r>
          </a:p>
          <a:p>
            <a:pPr lvl="0"/>
            <a:r>
              <a:rPr lang="hu-HU" sz="1800" dirty="0"/>
              <a:t>vagyonvédelmi rendszerek tervezése és telepítése és </a:t>
            </a:r>
            <a:r>
              <a:rPr lang="hu-HU" sz="1800" dirty="0" smtClean="0"/>
              <a:t>karbantartása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62964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EÜ távfelügyeleti szolgáltatás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Mai világban már minden </a:t>
            </a:r>
            <a:r>
              <a:rPr lang="hu-HU" dirty="0" err="1" smtClean="0"/>
              <a:t>távfelügyelhető</a:t>
            </a:r>
            <a:endParaRPr lang="hu-HU" dirty="0" smtClean="0"/>
          </a:p>
          <a:p>
            <a:pPr lvl="1"/>
            <a:r>
              <a:rPr lang="hu-HU" dirty="0" smtClean="0"/>
              <a:t>M2M, </a:t>
            </a:r>
            <a:r>
              <a:rPr lang="hu-HU" dirty="0" err="1" smtClean="0"/>
              <a:t>IoT</a:t>
            </a:r>
            <a:endParaRPr lang="hu-HU" dirty="0" smtClean="0"/>
          </a:p>
          <a:p>
            <a:r>
              <a:rPr lang="hu-HU" dirty="0" smtClean="0"/>
              <a:t>Intézkedési rend módosítható</a:t>
            </a:r>
          </a:p>
          <a:p>
            <a:endParaRPr lang="hu-HU" dirty="0" smtClean="0"/>
          </a:p>
          <a:p>
            <a:r>
              <a:rPr lang="hu-HU" dirty="0" smtClean="0"/>
              <a:t>Kizárólag </a:t>
            </a:r>
            <a:r>
              <a:rPr lang="hu-HU" dirty="0" smtClean="0"/>
              <a:t>értesítéses szolgáltatás</a:t>
            </a:r>
          </a:p>
          <a:p>
            <a:pPr lvl="1"/>
            <a:r>
              <a:rPr lang="hu-HU" dirty="0" smtClean="0"/>
              <a:t>3 évvel ezelőtt, piac megvizsgálása, ápoló </a:t>
            </a:r>
            <a:r>
              <a:rPr lang="hu-HU" dirty="0" smtClean="0"/>
              <a:t>szolgáltatás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35770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Termékek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3 Fő távfelügyelt termék a mindennapjainkban</a:t>
            </a:r>
          </a:p>
          <a:p>
            <a:pPr lvl="1"/>
            <a:r>
              <a:rPr lang="hu-HU" dirty="0" smtClean="0"/>
              <a:t>Pánikgomb</a:t>
            </a:r>
          </a:p>
          <a:p>
            <a:endParaRPr lang="hu-HU" dirty="0"/>
          </a:p>
          <a:p>
            <a:pPr lvl="1"/>
            <a:r>
              <a:rPr lang="hu-HU" dirty="0" smtClean="0"/>
              <a:t>Vagyonvédelemmel kombinált termék</a:t>
            </a:r>
          </a:p>
          <a:p>
            <a:endParaRPr lang="hu-HU" dirty="0"/>
          </a:p>
          <a:p>
            <a:pPr lvl="1"/>
            <a:r>
              <a:rPr lang="hu-HU" dirty="0" smtClean="0"/>
              <a:t>Mobil pánikgomb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3078459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Egyéni 1. sém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1921"/>
      </a:accent1>
      <a:accent2>
        <a:srgbClr val="7F7F7F"/>
      </a:accent2>
      <a:accent3>
        <a:srgbClr val="4D4D4D"/>
      </a:accent3>
      <a:accent4>
        <a:srgbClr val="FD6A70"/>
      </a:accent4>
      <a:accent5>
        <a:srgbClr val="313194"/>
      </a:accent5>
      <a:accent6>
        <a:srgbClr val="B4B4E6"/>
      </a:accent6>
      <a:hlink>
        <a:srgbClr val="4646C2"/>
      </a:hlink>
      <a:folHlink>
        <a:srgbClr val="99CC00"/>
      </a:folHlink>
    </a:clrScheme>
    <a:fontScheme name="Blank Presentation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11103</TotalTime>
  <Words>573</Words>
  <Application>Microsoft Office PowerPoint</Application>
  <PresentationFormat>Diavetítés a képernyőre (16:9 oldalarány)</PresentationFormat>
  <Paragraphs>90</Paragraphs>
  <Slides>14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Arial Black</vt:lpstr>
      <vt:lpstr>Wingdings</vt:lpstr>
      <vt:lpstr>Blank Presentation</vt:lpstr>
      <vt:lpstr>Távfelügyeleti üzletág Nonn György Távfelügyeleti értékesítési vezető </vt:lpstr>
      <vt:lpstr>A G4S a nagyvilágban</vt:lpstr>
      <vt:lpstr>A G4S Magyarországon</vt:lpstr>
      <vt:lpstr>A cégcsoport szervezeti felépítése</vt:lpstr>
      <vt:lpstr>G4S Távfelügyeleti üzletág</vt:lpstr>
      <vt:lpstr>G4S – TF - Telephelyek</vt:lpstr>
      <vt:lpstr>Távfelügyeleti szolgáltatások</vt:lpstr>
      <vt:lpstr>EÜ távfelügyeleti szolgáltatás</vt:lpstr>
      <vt:lpstr>Termékek</vt:lpstr>
      <vt:lpstr>Pánikgomb – Vagyonvédelmi rendszerhez</vt:lpstr>
      <vt:lpstr>„eyeSecure” - szolgáltatás</vt:lpstr>
      <vt:lpstr>Mobil pánikjelző</vt:lpstr>
      <vt:lpstr>PowerPoint bemutató</vt:lpstr>
      <vt:lpstr>Köszönöm a figyelmet</vt:lpstr>
    </vt:vector>
  </TitlesOfParts>
  <Company>Mal Molloy Associates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G4S Barcelona 2011</dc:title>
  <dc:creator>Mal Molloy</dc:creator>
  <cp:lastModifiedBy>Nonn György</cp:lastModifiedBy>
  <cp:revision>1813</cp:revision>
  <cp:lastPrinted>2014-02-21T10:28:29Z</cp:lastPrinted>
  <dcterms:created xsi:type="dcterms:W3CDTF">2005-04-19T10:45:17Z</dcterms:created>
  <dcterms:modified xsi:type="dcterms:W3CDTF">2017-10-25T07:49:17Z</dcterms:modified>
</cp:coreProperties>
</file>