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76" r:id="rId3"/>
    <p:sldId id="319" r:id="rId4"/>
    <p:sldId id="320" r:id="rId5"/>
    <p:sldId id="321" r:id="rId6"/>
    <p:sldId id="322" r:id="rId7"/>
    <p:sldId id="323" r:id="rId8"/>
    <p:sldId id="278" r:id="rId9"/>
    <p:sldId id="277" r:id="rId10"/>
    <p:sldId id="264" r:id="rId11"/>
    <p:sldId id="327" r:id="rId12"/>
    <p:sldId id="310" r:id="rId13"/>
    <p:sldId id="268" r:id="rId14"/>
    <p:sldId id="326" r:id="rId15"/>
    <p:sldId id="329" r:id="rId16"/>
    <p:sldId id="325" r:id="rId17"/>
    <p:sldId id="330" r:id="rId18"/>
    <p:sldId id="331" r:id="rId19"/>
    <p:sldId id="332" r:id="rId20"/>
    <p:sldId id="333" r:id="rId21"/>
    <p:sldId id="272" r:id="rId22"/>
    <p:sldId id="258" r:id="rId23"/>
    <p:sldId id="260" r:id="rId24"/>
    <p:sldId id="265" r:id="rId25"/>
    <p:sldId id="273" r:id="rId26"/>
    <p:sldId id="266" r:id="rId27"/>
    <p:sldId id="274" r:id="rId28"/>
    <p:sldId id="334" r:id="rId29"/>
    <p:sldId id="275" r:id="rId3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p:restoredTop sz="94608"/>
  </p:normalViewPr>
  <p:slideViewPr>
    <p:cSldViewPr snapToGrid="0" snapToObjects="1">
      <p:cViewPr varScale="1">
        <p:scale>
          <a:sx n="99" d="100"/>
          <a:sy n="99" d="100"/>
        </p:scale>
        <p:origin x="47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E97F9-0C4C-5542-BE33-B69FDBB79AB0}" type="doc">
      <dgm:prSet loTypeId="urn:microsoft.com/office/officeart/2008/layout/AscendingPictureAccentProcess" loCatId="" qsTypeId="urn:microsoft.com/office/officeart/2005/8/quickstyle/simple1" qsCatId="simple" csTypeId="urn:microsoft.com/office/officeart/2005/8/colors/colorful1" csCatId="colorful" phldr="1"/>
      <dgm:spPr/>
      <dgm:t>
        <a:bodyPr/>
        <a:lstStyle/>
        <a:p>
          <a:endParaRPr lang="en-US"/>
        </a:p>
      </dgm:t>
    </dgm:pt>
    <dgm:pt modelId="{9A92B9CE-3BFB-4E42-81C9-0C335BADC5B2}">
      <dgm:prSet phldrT="[Text]"/>
      <dgm:spPr/>
      <dgm:t>
        <a:bodyPr/>
        <a:lstStyle/>
        <a:p>
          <a:r>
            <a:rPr lang="en-US" dirty="0" err="1"/>
            <a:t>Dokumentumok</a:t>
          </a:r>
          <a:endParaRPr lang="en-US" dirty="0"/>
        </a:p>
      </dgm:t>
    </dgm:pt>
    <dgm:pt modelId="{7A10B9AB-AC5A-8C45-88B7-E0373B8293FC}" type="parTrans" cxnId="{42E2DCEC-9CDA-C549-B3D2-EA9BE43A794E}">
      <dgm:prSet/>
      <dgm:spPr/>
      <dgm:t>
        <a:bodyPr/>
        <a:lstStyle/>
        <a:p>
          <a:endParaRPr lang="en-US"/>
        </a:p>
      </dgm:t>
    </dgm:pt>
    <dgm:pt modelId="{8C7FA150-F0C9-9049-8B8D-3A075B22CEAB}" type="sibTrans" cxnId="{42E2DCEC-9CDA-C549-B3D2-EA9BE43A794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DF31EEB0-8155-C644-96EA-248E1D581FD0}">
      <dgm:prSet phldrT="[Text]"/>
      <dgm:spPr/>
      <dgm:t>
        <a:bodyPr/>
        <a:lstStyle/>
        <a:p>
          <a:r>
            <a:rPr lang="en-US" dirty="0" err="1"/>
            <a:t>Emberek</a:t>
          </a:r>
          <a:r>
            <a:rPr lang="en-US" dirty="0"/>
            <a:t>, </a:t>
          </a:r>
          <a:r>
            <a:rPr lang="en-US" dirty="0" err="1"/>
            <a:t>kapcsolatok</a:t>
          </a:r>
          <a:endParaRPr lang="en-US" dirty="0"/>
        </a:p>
      </dgm:t>
    </dgm:pt>
    <dgm:pt modelId="{C8E36C1F-BBD1-7748-9324-276538530AE6}" type="parTrans" cxnId="{6861337E-128E-A54D-95A5-FF57141DD9B1}">
      <dgm:prSet/>
      <dgm:spPr/>
      <dgm:t>
        <a:bodyPr/>
        <a:lstStyle/>
        <a:p>
          <a:endParaRPr lang="en-US"/>
        </a:p>
      </dgm:t>
    </dgm:pt>
    <dgm:pt modelId="{411F2A04-9501-7F44-8325-C8E5A995E144}" type="sibTrans" cxnId="{6861337E-128E-A54D-95A5-FF57141DD9B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322AD234-1CEF-2A4A-AADD-CE52EB49FB75}">
      <dgm:prSet phldrT="[Text]"/>
      <dgm:spPr/>
      <dgm:t>
        <a:bodyPr/>
        <a:lstStyle/>
        <a:p>
          <a:r>
            <a:rPr lang="en-US" dirty="0" err="1"/>
            <a:t>Dolgok</a:t>
          </a:r>
          <a:endParaRPr lang="en-US" dirty="0"/>
        </a:p>
      </dgm:t>
    </dgm:pt>
    <dgm:pt modelId="{D1E97A0A-EE56-1A44-8ED8-4BD878EFD7DC}" type="parTrans" cxnId="{A2571453-851F-E743-BB17-233133476AEA}">
      <dgm:prSet/>
      <dgm:spPr/>
      <dgm:t>
        <a:bodyPr/>
        <a:lstStyle/>
        <a:p>
          <a:endParaRPr lang="en-US"/>
        </a:p>
      </dgm:t>
    </dgm:pt>
    <dgm:pt modelId="{74678B7F-5C40-204B-925B-B0ABA5C09DB2}" type="sibTrans" cxnId="{A2571453-851F-E743-BB17-233133476AE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B4D0D5DC-767E-844C-BBF9-7B514C4F0FA0}">
      <dgm:prSet phldrT="[Text]"/>
      <dgm:spPr/>
      <dgm:t>
        <a:bodyPr/>
        <a:lstStyle/>
        <a:p>
          <a:r>
            <a:rPr lang="en-US" dirty="0" err="1"/>
            <a:t>Adatok</a:t>
          </a:r>
          <a:r>
            <a:rPr lang="en-US" dirty="0"/>
            <a:t> </a:t>
          </a:r>
        </a:p>
      </dgm:t>
    </dgm:pt>
    <dgm:pt modelId="{3534F0E9-3F4F-134E-8777-A856B92774F9}" type="parTrans" cxnId="{2C715C56-A6E8-1142-8479-01E94A94D72C}">
      <dgm:prSet/>
      <dgm:spPr/>
      <dgm:t>
        <a:bodyPr/>
        <a:lstStyle/>
        <a:p>
          <a:endParaRPr lang="en-US"/>
        </a:p>
      </dgm:t>
    </dgm:pt>
    <dgm:pt modelId="{DA011581-FE74-644E-9B42-61F626E93EFE}" type="sibTrans" cxnId="{2C715C56-A6E8-1142-8479-01E94A94D72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8E1E5CA6-CC74-2040-B29F-9DA22BACC75A}" type="pres">
      <dgm:prSet presAssocID="{022E97F9-0C4C-5542-BE33-B69FDBB79AB0}" presName="Name0" presStyleCnt="0">
        <dgm:presLayoutVars>
          <dgm:chMax val="7"/>
          <dgm:chPref val="7"/>
          <dgm:dir/>
        </dgm:presLayoutVars>
      </dgm:prSet>
      <dgm:spPr/>
    </dgm:pt>
    <dgm:pt modelId="{7B889685-344B-0E41-A504-A9ADD584B0E0}" type="pres">
      <dgm:prSet presAssocID="{022E97F9-0C4C-5542-BE33-B69FDBB79AB0}" presName="dot1" presStyleLbl="alignNode1" presStyleIdx="0" presStyleCnt="13"/>
      <dgm:spPr/>
    </dgm:pt>
    <dgm:pt modelId="{D2BBF0D1-E570-CE41-8C60-2B74B4A70D9D}" type="pres">
      <dgm:prSet presAssocID="{022E97F9-0C4C-5542-BE33-B69FDBB79AB0}" presName="dot2" presStyleLbl="alignNode1" presStyleIdx="1" presStyleCnt="13"/>
      <dgm:spPr/>
    </dgm:pt>
    <dgm:pt modelId="{CF42409F-E58A-3E40-9551-939C76AE1869}" type="pres">
      <dgm:prSet presAssocID="{022E97F9-0C4C-5542-BE33-B69FDBB79AB0}" presName="dot3" presStyleLbl="alignNode1" presStyleIdx="2" presStyleCnt="13"/>
      <dgm:spPr/>
    </dgm:pt>
    <dgm:pt modelId="{1EAD800D-42CC-9B44-A7A0-CD349F250DAB}" type="pres">
      <dgm:prSet presAssocID="{022E97F9-0C4C-5542-BE33-B69FDBB79AB0}" presName="dot4" presStyleLbl="alignNode1" presStyleIdx="3" presStyleCnt="13"/>
      <dgm:spPr/>
    </dgm:pt>
    <dgm:pt modelId="{E62F5773-8492-E349-B3A8-1D98C37A4832}" type="pres">
      <dgm:prSet presAssocID="{022E97F9-0C4C-5542-BE33-B69FDBB79AB0}" presName="dot5" presStyleLbl="alignNode1" presStyleIdx="4" presStyleCnt="13"/>
      <dgm:spPr/>
    </dgm:pt>
    <dgm:pt modelId="{33CF2E04-B778-6045-B75B-03C210FA08A1}" type="pres">
      <dgm:prSet presAssocID="{022E97F9-0C4C-5542-BE33-B69FDBB79AB0}" presName="dot6" presStyleLbl="alignNode1" presStyleIdx="5" presStyleCnt="13"/>
      <dgm:spPr/>
    </dgm:pt>
    <dgm:pt modelId="{E0AA83A5-99EB-4142-9E5A-2046874516E4}" type="pres">
      <dgm:prSet presAssocID="{022E97F9-0C4C-5542-BE33-B69FDBB79AB0}" presName="dotArrow1" presStyleLbl="alignNode1" presStyleIdx="6" presStyleCnt="13"/>
      <dgm:spPr/>
    </dgm:pt>
    <dgm:pt modelId="{C5259981-E6FD-A844-8323-D855BF4ACE89}" type="pres">
      <dgm:prSet presAssocID="{022E97F9-0C4C-5542-BE33-B69FDBB79AB0}" presName="dotArrow2" presStyleLbl="alignNode1" presStyleIdx="7" presStyleCnt="13"/>
      <dgm:spPr/>
    </dgm:pt>
    <dgm:pt modelId="{1B35D03F-44C0-4148-872B-00F667A617A5}" type="pres">
      <dgm:prSet presAssocID="{022E97F9-0C4C-5542-BE33-B69FDBB79AB0}" presName="dotArrow3" presStyleLbl="alignNode1" presStyleIdx="8" presStyleCnt="13"/>
      <dgm:spPr/>
    </dgm:pt>
    <dgm:pt modelId="{355370D8-D7EA-2949-9694-6A7F576B0820}" type="pres">
      <dgm:prSet presAssocID="{022E97F9-0C4C-5542-BE33-B69FDBB79AB0}" presName="dotArrow4" presStyleLbl="alignNode1" presStyleIdx="9" presStyleCnt="13"/>
      <dgm:spPr/>
    </dgm:pt>
    <dgm:pt modelId="{7961D1F2-F4DF-7244-8688-B633D075F60F}" type="pres">
      <dgm:prSet presAssocID="{022E97F9-0C4C-5542-BE33-B69FDBB79AB0}" presName="dotArrow5" presStyleLbl="alignNode1" presStyleIdx="10" presStyleCnt="13"/>
      <dgm:spPr/>
    </dgm:pt>
    <dgm:pt modelId="{8AEB875B-5669-144C-92A7-7068E030E50B}" type="pres">
      <dgm:prSet presAssocID="{022E97F9-0C4C-5542-BE33-B69FDBB79AB0}" presName="dotArrow6" presStyleLbl="alignNode1" presStyleIdx="11" presStyleCnt="13"/>
      <dgm:spPr/>
    </dgm:pt>
    <dgm:pt modelId="{E6186428-A0AB-1D45-BAA8-FC729AB017C4}" type="pres">
      <dgm:prSet presAssocID="{022E97F9-0C4C-5542-BE33-B69FDBB79AB0}" presName="dotArrow7" presStyleLbl="alignNode1" presStyleIdx="12" presStyleCnt="13"/>
      <dgm:spPr/>
    </dgm:pt>
    <dgm:pt modelId="{5A733E65-9D19-C249-84F0-A497F47E6C0F}" type="pres">
      <dgm:prSet presAssocID="{9A92B9CE-3BFB-4E42-81C9-0C335BADC5B2}" presName="parTx1" presStyleLbl="node1" presStyleIdx="0" presStyleCnt="4"/>
      <dgm:spPr/>
    </dgm:pt>
    <dgm:pt modelId="{E713DEDD-79B6-E34C-9645-F26659091F3B}" type="pres">
      <dgm:prSet presAssocID="{8C7FA150-F0C9-9049-8B8D-3A075B22CEAB}" presName="picture1" presStyleCnt="0"/>
      <dgm:spPr/>
    </dgm:pt>
    <dgm:pt modelId="{C3CA6574-9994-2640-8D34-BBC00B1DBF5B}" type="pres">
      <dgm:prSet presAssocID="{8C7FA150-F0C9-9049-8B8D-3A075B22CEAB}" presName="imageRepeatNode" presStyleLbl="fgImgPlace1" presStyleIdx="0" presStyleCnt="4"/>
      <dgm:spPr/>
    </dgm:pt>
    <dgm:pt modelId="{FABAC768-A8FD-A743-885A-A3C626E1E424}" type="pres">
      <dgm:prSet presAssocID="{DF31EEB0-8155-C644-96EA-248E1D581FD0}" presName="parTx2" presStyleLbl="node1" presStyleIdx="1" presStyleCnt="4"/>
      <dgm:spPr/>
    </dgm:pt>
    <dgm:pt modelId="{E51228D7-C158-2543-8F46-86C8ACA4E7AC}" type="pres">
      <dgm:prSet presAssocID="{411F2A04-9501-7F44-8325-C8E5A995E144}" presName="picture2" presStyleCnt="0"/>
      <dgm:spPr/>
    </dgm:pt>
    <dgm:pt modelId="{25419E8F-B25C-4344-B4E5-77ACA14BAB2B}" type="pres">
      <dgm:prSet presAssocID="{411F2A04-9501-7F44-8325-C8E5A995E144}" presName="imageRepeatNode" presStyleLbl="fgImgPlace1" presStyleIdx="1" presStyleCnt="4"/>
      <dgm:spPr/>
    </dgm:pt>
    <dgm:pt modelId="{40703035-814B-6749-9946-F4D0B6F719A4}" type="pres">
      <dgm:prSet presAssocID="{322AD234-1CEF-2A4A-AADD-CE52EB49FB75}" presName="parTx3" presStyleLbl="node1" presStyleIdx="2" presStyleCnt="4"/>
      <dgm:spPr/>
    </dgm:pt>
    <dgm:pt modelId="{E4F66428-2DA5-9F44-9819-993C4EB6AAB2}" type="pres">
      <dgm:prSet presAssocID="{74678B7F-5C40-204B-925B-B0ABA5C09DB2}" presName="picture3" presStyleCnt="0"/>
      <dgm:spPr/>
    </dgm:pt>
    <dgm:pt modelId="{93546DEE-1C1E-1A4D-B9B6-59DAFC8FAF8A}" type="pres">
      <dgm:prSet presAssocID="{74678B7F-5C40-204B-925B-B0ABA5C09DB2}" presName="imageRepeatNode" presStyleLbl="fgImgPlace1" presStyleIdx="2" presStyleCnt="4"/>
      <dgm:spPr/>
    </dgm:pt>
    <dgm:pt modelId="{B77D9E05-5F83-2D48-8266-9D7818C7B3CB}" type="pres">
      <dgm:prSet presAssocID="{B4D0D5DC-767E-844C-BBF9-7B514C4F0FA0}" presName="parTx4" presStyleLbl="node1" presStyleIdx="3" presStyleCnt="4"/>
      <dgm:spPr/>
    </dgm:pt>
    <dgm:pt modelId="{2E83D7D5-CAD0-8A41-B29F-B9CB84207CC3}" type="pres">
      <dgm:prSet presAssocID="{DA011581-FE74-644E-9B42-61F626E93EFE}" presName="picture4" presStyleCnt="0"/>
      <dgm:spPr/>
    </dgm:pt>
    <dgm:pt modelId="{02EFA935-1C69-E040-BD3E-16E032AC4D54}" type="pres">
      <dgm:prSet presAssocID="{DA011581-FE74-644E-9B42-61F626E93EFE}" presName="imageRepeatNode" presStyleLbl="fgImgPlace1" presStyleIdx="3" presStyleCnt="4"/>
      <dgm:spPr/>
    </dgm:pt>
  </dgm:ptLst>
  <dgm:cxnLst>
    <dgm:cxn modelId="{826A974D-3FE7-A848-BF87-5563B876466B}" type="presOf" srcId="{8C7FA150-F0C9-9049-8B8D-3A075B22CEAB}" destId="{C3CA6574-9994-2640-8D34-BBC00B1DBF5B}" srcOrd="0" destOrd="0" presId="urn:microsoft.com/office/officeart/2008/layout/AscendingPictureAccentProcess"/>
    <dgm:cxn modelId="{A2571453-851F-E743-BB17-233133476AEA}" srcId="{022E97F9-0C4C-5542-BE33-B69FDBB79AB0}" destId="{322AD234-1CEF-2A4A-AADD-CE52EB49FB75}" srcOrd="2" destOrd="0" parTransId="{D1E97A0A-EE56-1A44-8ED8-4BD878EFD7DC}" sibTransId="{74678B7F-5C40-204B-925B-B0ABA5C09DB2}"/>
    <dgm:cxn modelId="{2C715C56-A6E8-1142-8479-01E94A94D72C}" srcId="{022E97F9-0C4C-5542-BE33-B69FDBB79AB0}" destId="{B4D0D5DC-767E-844C-BBF9-7B514C4F0FA0}" srcOrd="3" destOrd="0" parTransId="{3534F0E9-3F4F-134E-8777-A856B92774F9}" sibTransId="{DA011581-FE74-644E-9B42-61F626E93EFE}"/>
    <dgm:cxn modelId="{E115BA61-698E-6B45-8DD6-B2C89DBF9348}" type="presOf" srcId="{DA011581-FE74-644E-9B42-61F626E93EFE}" destId="{02EFA935-1C69-E040-BD3E-16E032AC4D54}" srcOrd="0" destOrd="0" presId="urn:microsoft.com/office/officeart/2008/layout/AscendingPictureAccentProcess"/>
    <dgm:cxn modelId="{B451C763-BC72-1A49-A9FD-6046D7814800}" type="presOf" srcId="{322AD234-1CEF-2A4A-AADD-CE52EB49FB75}" destId="{40703035-814B-6749-9946-F4D0B6F719A4}" srcOrd="0" destOrd="0" presId="urn:microsoft.com/office/officeart/2008/layout/AscendingPictureAccentProcess"/>
    <dgm:cxn modelId="{0A8E347A-D3C0-0441-A801-37FB6C5528D5}" type="presOf" srcId="{74678B7F-5C40-204B-925B-B0ABA5C09DB2}" destId="{93546DEE-1C1E-1A4D-B9B6-59DAFC8FAF8A}" srcOrd="0" destOrd="0" presId="urn:microsoft.com/office/officeart/2008/layout/AscendingPictureAccentProcess"/>
    <dgm:cxn modelId="{6861337E-128E-A54D-95A5-FF57141DD9B1}" srcId="{022E97F9-0C4C-5542-BE33-B69FDBB79AB0}" destId="{DF31EEB0-8155-C644-96EA-248E1D581FD0}" srcOrd="1" destOrd="0" parTransId="{C8E36C1F-BBD1-7748-9324-276538530AE6}" sibTransId="{411F2A04-9501-7F44-8325-C8E5A995E144}"/>
    <dgm:cxn modelId="{656534A9-EFB7-E448-AC6A-C31B53C53239}" type="presOf" srcId="{022E97F9-0C4C-5542-BE33-B69FDBB79AB0}" destId="{8E1E5CA6-CC74-2040-B29F-9DA22BACC75A}" srcOrd="0" destOrd="0" presId="urn:microsoft.com/office/officeart/2008/layout/AscendingPictureAccentProcess"/>
    <dgm:cxn modelId="{646933AE-3577-FF4E-977A-37966F4420FF}" type="presOf" srcId="{DF31EEB0-8155-C644-96EA-248E1D581FD0}" destId="{FABAC768-A8FD-A743-885A-A3C626E1E424}" srcOrd="0" destOrd="0" presId="urn:microsoft.com/office/officeart/2008/layout/AscendingPictureAccentProcess"/>
    <dgm:cxn modelId="{DCE9B9BF-C30E-2D44-8AFF-27CCC5DA9047}" type="presOf" srcId="{B4D0D5DC-767E-844C-BBF9-7B514C4F0FA0}" destId="{B77D9E05-5F83-2D48-8266-9D7818C7B3CB}" srcOrd="0" destOrd="0" presId="urn:microsoft.com/office/officeart/2008/layout/AscendingPictureAccentProcess"/>
    <dgm:cxn modelId="{1EEBB1D7-B110-1549-801D-02385DE3265C}" type="presOf" srcId="{9A92B9CE-3BFB-4E42-81C9-0C335BADC5B2}" destId="{5A733E65-9D19-C249-84F0-A497F47E6C0F}" srcOrd="0" destOrd="0" presId="urn:microsoft.com/office/officeart/2008/layout/AscendingPictureAccentProcess"/>
    <dgm:cxn modelId="{335376E5-EDCC-E840-B0F1-32629256D9BD}" type="presOf" srcId="{411F2A04-9501-7F44-8325-C8E5A995E144}" destId="{25419E8F-B25C-4344-B4E5-77ACA14BAB2B}" srcOrd="0" destOrd="0" presId="urn:microsoft.com/office/officeart/2008/layout/AscendingPictureAccentProcess"/>
    <dgm:cxn modelId="{42E2DCEC-9CDA-C549-B3D2-EA9BE43A794E}" srcId="{022E97F9-0C4C-5542-BE33-B69FDBB79AB0}" destId="{9A92B9CE-3BFB-4E42-81C9-0C335BADC5B2}" srcOrd="0" destOrd="0" parTransId="{7A10B9AB-AC5A-8C45-88B7-E0373B8293FC}" sibTransId="{8C7FA150-F0C9-9049-8B8D-3A075B22CEAB}"/>
    <dgm:cxn modelId="{B947CFFB-7374-794A-900E-34D699D04AF4}" type="presParOf" srcId="{8E1E5CA6-CC74-2040-B29F-9DA22BACC75A}" destId="{7B889685-344B-0E41-A504-A9ADD584B0E0}" srcOrd="0" destOrd="0" presId="urn:microsoft.com/office/officeart/2008/layout/AscendingPictureAccentProcess"/>
    <dgm:cxn modelId="{9C521C1D-D99E-0C4B-B1E7-D1504F5355C0}" type="presParOf" srcId="{8E1E5CA6-CC74-2040-B29F-9DA22BACC75A}" destId="{D2BBF0D1-E570-CE41-8C60-2B74B4A70D9D}" srcOrd="1" destOrd="0" presId="urn:microsoft.com/office/officeart/2008/layout/AscendingPictureAccentProcess"/>
    <dgm:cxn modelId="{1EBC6647-4D6D-864E-99E9-B2F4E7F2DA16}" type="presParOf" srcId="{8E1E5CA6-CC74-2040-B29F-9DA22BACC75A}" destId="{CF42409F-E58A-3E40-9551-939C76AE1869}" srcOrd="2" destOrd="0" presId="urn:microsoft.com/office/officeart/2008/layout/AscendingPictureAccentProcess"/>
    <dgm:cxn modelId="{1457361E-2DDB-C449-AB51-AD8E31BE18A3}" type="presParOf" srcId="{8E1E5CA6-CC74-2040-B29F-9DA22BACC75A}" destId="{1EAD800D-42CC-9B44-A7A0-CD349F250DAB}" srcOrd="3" destOrd="0" presId="urn:microsoft.com/office/officeart/2008/layout/AscendingPictureAccentProcess"/>
    <dgm:cxn modelId="{0F0C475C-86F5-1A41-BF92-C858B161A45F}" type="presParOf" srcId="{8E1E5CA6-CC74-2040-B29F-9DA22BACC75A}" destId="{E62F5773-8492-E349-B3A8-1D98C37A4832}" srcOrd="4" destOrd="0" presId="urn:microsoft.com/office/officeart/2008/layout/AscendingPictureAccentProcess"/>
    <dgm:cxn modelId="{5989D4FC-4C98-394E-BFE6-8B7F24847032}" type="presParOf" srcId="{8E1E5CA6-CC74-2040-B29F-9DA22BACC75A}" destId="{33CF2E04-B778-6045-B75B-03C210FA08A1}" srcOrd="5" destOrd="0" presId="urn:microsoft.com/office/officeart/2008/layout/AscendingPictureAccentProcess"/>
    <dgm:cxn modelId="{0D2CE608-722A-3B44-BE59-D5D12447B7DA}" type="presParOf" srcId="{8E1E5CA6-CC74-2040-B29F-9DA22BACC75A}" destId="{E0AA83A5-99EB-4142-9E5A-2046874516E4}" srcOrd="6" destOrd="0" presId="urn:microsoft.com/office/officeart/2008/layout/AscendingPictureAccentProcess"/>
    <dgm:cxn modelId="{4FC2FF41-00BA-4242-A53F-C947E5756873}" type="presParOf" srcId="{8E1E5CA6-CC74-2040-B29F-9DA22BACC75A}" destId="{C5259981-E6FD-A844-8323-D855BF4ACE89}" srcOrd="7" destOrd="0" presId="urn:microsoft.com/office/officeart/2008/layout/AscendingPictureAccentProcess"/>
    <dgm:cxn modelId="{CF1CA252-5079-1E47-B4E1-89D50568D5EF}" type="presParOf" srcId="{8E1E5CA6-CC74-2040-B29F-9DA22BACC75A}" destId="{1B35D03F-44C0-4148-872B-00F667A617A5}" srcOrd="8" destOrd="0" presId="urn:microsoft.com/office/officeart/2008/layout/AscendingPictureAccentProcess"/>
    <dgm:cxn modelId="{01F5DBC5-4394-3247-B535-7D30C4A715D6}" type="presParOf" srcId="{8E1E5CA6-CC74-2040-B29F-9DA22BACC75A}" destId="{355370D8-D7EA-2949-9694-6A7F576B0820}" srcOrd="9" destOrd="0" presId="urn:microsoft.com/office/officeart/2008/layout/AscendingPictureAccentProcess"/>
    <dgm:cxn modelId="{59BC527D-547E-B444-AC8C-BFD643764076}" type="presParOf" srcId="{8E1E5CA6-CC74-2040-B29F-9DA22BACC75A}" destId="{7961D1F2-F4DF-7244-8688-B633D075F60F}" srcOrd="10" destOrd="0" presId="urn:microsoft.com/office/officeart/2008/layout/AscendingPictureAccentProcess"/>
    <dgm:cxn modelId="{1A514553-42B6-6246-99F4-356650A6597F}" type="presParOf" srcId="{8E1E5CA6-CC74-2040-B29F-9DA22BACC75A}" destId="{8AEB875B-5669-144C-92A7-7068E030E50B}" srcOrd="11" destOrd="0" presId="urn:microsoft.com/office/officeart/2008/layout/AscendingPictureAccentProcess"/>
    <dgm:cxn modelId="{34FA3287-6CC2-E847-B72C-FF722F124FDB}" type="presParOf" srcId="{8E1E5CA6-CC74-2040-B29F-9DA22BACC75A}" destId="{E6186428-A0AB-1D45-BAA8-FC729AB017C4}" srcOrd="12" destOrd="0" presId="urn:microsoft.com/office/officeart/2008/layout/AscendingPictureAccentProcess"/>
    <dgm:cxn modelId="{D7A0E149-2E1C-D74B-9E0A-9E817D307A21}" type="presParOf" srcId="{8E1E5CA6-CC74-2040-B29F-9DA22BACC75A}" destId="{5A733E65-9D19-C249-84F0-A497F47E6C0F}" srcOrd="13" destOrd="0" presId="urn:microsoft.com/office/officeart/2008/layout/AscendingPictureAccentProcess"/>
    <dgm:cxn modelId="{FC12A582-8AC0-0E4B-BDAF-B8B485C5EFF7}" type="presParOf" srcId="{8E1E5CA6-CC74-2040-B29F-9DA22BACC75A}" destId="{E713DEDD-79B6-E34C-9645-F26659091F3B}" srcOrd="14" destOrd="0" presId="urn:microsoft.com/office/officeart/2008/layout/AscendingPictureAccentProcess"/>
    <dgm:cxn modelId="{159C78C2-F431-9F4A-831B-45705699B2D8}" type="presParOf" srcId="{E713DEDD-79B6-E34C-9645-F26659091F3B}" destId="{C3CA6574-9994-2640-8D34-BBC00B1DBF5B}" srcOrd="0" destOrd="0" presId="urn:microsoft.com/office/officeart/2008/layout/AscendingPictureAccentProcess"/>
    <dgm:cxn modelId="{B6CBF8C7-BAD3-0841-9017-973A6561B60C}" type="presParOf" srcId="{8E1E5CA6-CC74-2040-B29F-9DA22BACC75A}" destId="{FABAC768-A8FD-A743-885A-A3C626E1E424}" srcOrd="15" destOrd="0" presId="urn:microsoft.com/office/officeart/2008/layout/AscendingPictureAccentProcess"/>
    <dgm:cxn modelId="{C569353E-B0E9-B24E-A4FB-519B2BAD8575}" type="presParOf" srcId="{8E1E5CA6-CC74-2040-B29F-9DA22BACC75A}" destId="{E51228D7-C158-2543-8F46-86C8ACA4E7AC}" srcOrd="16" destOrd="0" presId="urn:microsoft.com/office/officeart/2008/layout/AscendingPictureAccentProcess"/>
    <dgm:cxn modelId="{994FA212-46B4-CC49-8D72-0115335101A7}" type="presParOf" srcId="{E51228D7-C158-2543-8F46-86C8ACA4E7AC}" destId="{25419E8F-B25C-4344-B4E5-77ACA14BAB2B}" srcOrd="0" destOrd="0" presId="urn:microsoft.com/office/officeart/2008/layout/AscendingPictureAccentProcess"/>
    <dgm:cxn modelId="{58647C1A-1F95-D649-AEE9-815DB52DE65E}" type="presParOf" srcId="{8E1E5CA6-CC74-2040-B29F-9DA22BACC75A}" destId="{40703035-814B-6749-9946-F4D0B6F719A4}" srcOrd="17" destOrd="0" presId="urn:microsoft.com/office/officeart/2008/layout/AscendingPictureAccentProcess"/>
    <dgm:cxn modelId="{BF2D5952-7D76-DF48-87DF-43B1A8F1C99C}" type="presParOf" srcId="{8E1E5CA6-CC74-2040-B29F-9DA22BACC75A}" destId="{E4F66428-2DA5-9F44-9819-993C4EB6AAB2}" srcOrd="18" destOrd="0" presId="urn:microsoft.com/office/officeart/2008/layout/AscendingPictureAccentProcess"/>
    <dgm:cxn modelId="{801AAFFB-4B2A-3843-8547-5A4F3E0AB0E8}" type="presParOf" srcId="{E4F66428-2DA5-9F44-9819-993C4EB6AAB2}" destId="{93546DEE-1C1E-1A4D-B9B6-59DAFC8FAF8A}" srcOrd="0" destOrd="0" presId="urn:microsoft.com/office/officeart/2008/layout/AscendingPictureAccentProcess"/>
    <dgm:cxn modelId="{A76A7541-8D66-4740-A443-8E838787B39D}" type="presParOf" srcId="{8E1E5CA6-CC74-2040-B29F-9DA22BACC75A}" destId="{B77D9E05-5F83-2D48-8266-9D7818C7B3CB}" srcOrd="19" destOrd="0" presId="urn:microsoft.com/office/officeart/2008/layout/AscendingPictureAccentProcess"/>
    <dgm:cxn modelId="{9622255E-D32C-A540-AB88-19F55B07C7D3}" type="presParOf" srcId="{8E1E5CA6-CC74-2040-B29F-9DA22BACC75A}" destId="{2E83D7D5-CAD0-8A41-B29F-B9CB84207CC3}" srcOrd="20" destOrd="0" presId="urn:microsoft.com/office/officeart/2008/layout/AscendingPictureAccentProcess"/>
    <dgm:cxn modelId="{34F6CD92-50F2-2C46-8A8B-89E7ED1A8E6A}" type="presParOf" srcId="{2E83D7D5-CAD0-8A41-B29F-B9CB84207CC3}" destId="{02EFA935-1C69-E040-BD3E-16E032AC4D5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89685-344B-0E41-A504-A9ADD584B0E0}">
      <dsp:nvSpPr>
        <dsp:cNvPr id="0" name=""/>
        <dsp:cNvSpPr/>
      </dsp:nvSpPr>
      <dsp:spPr>
        <a:xfrm>
          <a:off x="3639705" y="3509785"/>
          <a:ext cx="76447" cy="7644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BF0D1-E570-CE41-8C60-2B74B4A70D9D}">
      <dsp:nvSpPr>
        <dsp:cNvPr id="0" name=""/>
        <dsp:cNvSpPr/>
      </dsp:nvSpPr>
      <dsp:spPr>
        <a:xfrm>
          <a:off x="3469416" y="3587434"/>
          <a:ext cx="76447" cy="7644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2409F-E58A-3E40-9551-939C76AE1869}">
      <dsp:nvSpPr>
        <dsp:cNvPr id="0" name=""/>
        <dsp:cNvSpPr/>
      </dsp:nvSpPr>
      <dsp:spPr>
        <a:xfrm>
          <a:off x="3294091" y="3651359"/>
          <a:ext cx="76447" cy="7644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D800D-42CC-9B44-A7A0-CD349F250DAB}">
      <dsp:nvSpPr>
        <dsp:cNvPr id="0" name=""/>
        <dsp:cNvSpPr/>
      </dsp:nvSpPr>
      <dsp:spPr>
        <a:xfrm>
          <a:off x="3113731" y="3701198"/>
          <a:ext cx="76447" cy="7644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F5773-8492-E349-B3A8-1D98C37A4832}">
      <dsp:nvSpPr>
        <dsp:cNvPr id="0" name=""/>
        <dsp:cNvSpPr/>
      </dsp:nvSpPr>
      <dsp:spPr>
        <a:xfrm>
          <a:off x="4435763" y="2861146"/>
          <a:ext cx="76447" cy="7644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F2E04-B778-6045-B75B-03C210FA08A1}">
      <dsp:nvSpPr>
        <dsp:cNvPr id="0" name=""/>
        <dsp:cNvSpPr/>
      </dsp:nvSpPr>
      <dsp:spPr>
        <a:xfrm>
          <a:off x="4889868" y="1909495"/>
          <a:ext cx="76447" cy="7644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A83A5-99EB-4142-9E5A-2046874516E4}">
      <dsp:nvSpPr>
        <dsp:cNvPr id="0" name=""/>
        <dsp:cNvSpPr/>
      </dsp:nvSpPr>
      <dsp:spPr>
        <a:xfrm>
          <a:off x="4767186" y="722009"/>
          <a:ext cx="76447" cy="7644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59981-E6FD-A844-8323-D855BF4ACE89}">
      <dsp:nvSpPr>
        <dsp:cNvPr id="0" name=""/>
        <dsp:cNvSpPr/>
      </dsp:nvSpPr>
      <dsp:spPr>
        <a:xfrm>
          <a:off x="4876135" y="644721"/>
          <a:ext cx="76447" cy="7644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35D03F-44C0-4148-872B-00F667A617A5}">
      <dsp:nvSpPr>
        <dsp:cNvPr id="0" name=""/>
        <dsp:cNvSpPr/>
      </dsp:nvSpPr>
      <dsp:spPr>
        <a:xfrm>
          <a:off x="4985083" y="567433"/>
          <a:ext cx="76447" cy="7644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5370D8-D7EA-2949-9694-6A7F576B0820}">
      <dsp:nvSpPr>
        <dsp:cNvPr id="0" name=""/>
        <dsp:cNvSpPr/>
      </dsp:nvSpPr>
      <dsp:spPr>
        <a:xfrm>
          <a:off x="5094032" y="644721"/>
          <a:ext cx="76447" cy="7644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1D1F2-F4DF-7244-8688-B633D075F60F}">
      <dsp:nvSpPr>
        <dsp:cNvPr id="0" name=""/>
        <dsp:cNvSpPr/>
      </dsp:nvSpPr>
      <dsp:spPr>
        <a:xfrm>
          <a:off x="5203438" y="722009"/>
          <a:ext cx="76447" cy="7644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B875B-5669-144C-92A7-7068E030E50B}">
      <dsp:nvSpPr>
        <dsp:cNvPr id="0" name=""/>
        <dsp:cNvSpPr/>
      </dsp:nvSpPr>
      <dsp:spPr>
        <a:xfrm>
          <a:off x="4985083" y="730676"/>
          <a:ext cx="76447" cy="7644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86428-A0AB-1D45-BAA8-FC729AB017C4}">
      <dsp:nvSpPr>
        <dsp:cNvPr id="0" name=""/>
        <dsp:cNvSpPr/>
      </dsp:nvSpPr>
      <dsp:spPr>
        <a:xfrm>
          <a:off x="4985083" y="893920"/>
          <a:ext cx="76447" cy="7644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3E65-9D19-C249-84F0-A497F47E6C0F}">
      <dsp:nvSpPr>
        <dsp:cNvPr id="0" name=""/>
        <dsp:cNvSpPr/>
      </dsp:nvSpPr>
      <dsp:spPr>
        <a:xfrm>
          <a:off x="2677707" y="3854631"/>
          <a:ext cx="1645673" cy="4413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334"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Dokumentumok</a:t>
          </a:r>
          <a:endParaRPr lang="en-US" sz="1100" kern="1200" dirty="0"/>
        </a:p>
      </dsp:txBody>
      <dsp:txXfrm>
        <a:off x="2699251" y="3876175"/>
        <a:ext cx="1602585" cy="398246"/>
      </dsp:txXfrm>
    </dsp:sp>
    <dsp:sp modelId="{C3CA6574-9994-2640-8D34-BBC00B1DBF5B}">
      <dsp:nvSpPr>
        <dsp:cNvPr id="0" name=""/>
        <dsp:cNvSpPr/>
      </dsp:nvSpPr>
      <dsp:spPr>
        <a:xfrm>
          <a:off x="2221542" y="3421784"/>
          <a:ext cx="763098" cy="7631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BAC768-A8FD-A743-885A-A3C626E1E424}">
      <dsp:nvSpPr>
        <dsp:cNvPr id="0" name=""/>
        <dsp:cNvSpPr/>
      </dsp:nvSpPr>
      <dsp:spPr>
        <a:xfrm>
          <a:off x="4154922" y="3321924"/>
          <a:ext cx="1645673" cy="44133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334"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Emberek</a:t>
          </a:r>
          <a:r>
            <a:rPr lang="en-US" sz="1100" kern="1200" dirty="0"/>
            <a:t>, </a:t>
          </a:r>
          <a:r>
            <a:rPr lang="en-US" sz="1100" kern="1200" dirty="0" err="1"/>
            <a:t>kapcsolatok</a:t>
          </a:r>
          <a:endParaRPr lang="en-US" sz="1100" kern="1200" dirty="0"/>
        </a:p>
      </dsp:txBody>
      <dsp:txXfrm>
        <a:off x="4176466" y="3343468"/>
        <a:ext cx="1602585" cy="398246"/>
      </dsp:txXfrm>
    </dsp:sp>
    <dsp:sp modelId="{25419E8F-B25C-4344-B4E5-77ACA14BAB2B}">
      <dsp:nvSpPr>
        <dsp:cNvPr id="0" name=""/>
        <dsp:cNvSpPr/>
      </dsp:nvSpPr>
      <dsp:spPr>
        <a:xfrm>
          <a:off x="3698757" y="2889076"/>
          <a:ext cx="763098" cy="76312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703035-814B-6749-9946-F4D0B6F719A4}">
      <dsp:nvSpPr>
        <dsp:cNvPr id="0" name=""/>
        <dsp:cNvSpPr/>
      </dsp:nvSpPr>
      <dsp:spPr>
        <a:xfrm>
          <a:off x="4783895" y="2481871"/>
          <a:ext cx="1645673" cy="44133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334"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Dolgok</a:t>
          </a:r>
          <a:endParaRPr lang="en-US" sz="1100" kern="1200" dirty="0"/>
        </a:p>
      </dsp:txBody>
      <dsp:txXfrm>
        <a:off x="4805439" y="2503415"/>
        <a:ext cx="1602585" cy="398246"/>
      </dsp:txXfrm>
    </dsp:sp>
    <dsp:sp modelId="{93546DEE-1C1E-1A4D-B9B6-59DAFC8FAF8A}">
      <dsp:nvSpPr>
        <dsp:cNvPr id="0" name=""/>
        <dsp:cNvSpPr/>
      </dsp:nvSpPr>
      <dsp:spPr>
        <a:xfrm>
          <a:off x="4327730" y="2049023"/>
          <a:ext cx="763098" cy="76312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7D9E05-5F83-2D48-8266-9D7818C7B3CB}">
      <dsp:nvSpPr>
        <dsp:cNvPr id="0" name=""/>
        <dsp:cNvSpPr/>
      </dsp:nvSpPr>
      <dsp:spPr>
        <a:xfrm>
          <a:off x="5059928" y="1481103"/>
          <a:ext cx="1645673" cy="4413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334"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Adatok</a:t>
          </a:r>
          <a:r>
            <a:rPr lang="en-US" sz="1100" kern="1200" dirty="0"/>
            <a:t> </a:t>
          </a:r>
        </a:p>
      </dsp:txBody>
      <dsp:txXfrm>
        <a:off x="5081472" y="1502647"/>
        <a:ext cx="1602585" cy="398246"/>
      </dsp:txXfrm>
    </dsp:sp>
    <dsp:sp modelId="{02EFA935-1C69-E040-BD3E-16E032AC4D54}">
      <dsp:nvSpPr>
        <dsp:cNvPr id="0" name=""/>
        <dsp:cNvSpPr/>
      </dsp:nvSpPr>
      <dsp:spPr>
        <a:xfrm>
          <a:off x="4603763" y="1048255"/>
          <a:ext cx="763098" cy="76312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D4E7E-AB08-F34D-B64D-BD204B529425}" type="datetimeFigureOut">
              <a:rPr lang="en-GB" smtClean="0"/>
              <a:t>19/03/2020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5B435-71BB-2740-B024-077455766433}" type="slidenum">
              <a:rPr lang="en-GB" smtClean="0"/>
              <a:t>‹#›</a:t>
            </a:fld>
            <a:endParaRPr lang="en-GB"/>
          </a:p>
        </p:txBody>
      </p:sp>
    </p:spTree>
    <p:extLst>
      <p:ext uri="{BB962C8B-B14F-4D97-AF65-F5344CB8AC3E}">
        <p14:creationId xmlns:p14="http://schemas.microsoft.com/office/powerpoint/2010/main" val="386138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endParaRPr lang="hu-HU" sz="1200" dirty="0"/>
          </a:p>
          <a:p>
            <a:endParaRPr lang="hu-HU" dirty="0"/>
          </a:p>
        </p:txBody>
      </p:sp>
      <p:sp>
        <p:nvSpPr>
          <p:cNvPr id="4" name="Slide Number Placeholder 3"/>
          <p:cNvSpPr>
            <a:spLocks noGrp="1"/>
          </p:cNvSpPr>
          <p:nvPr>
            <p:ph type="sldNum" sz="quarter" idx="5"/>
          </p:nvPr>
        </p:nvSpPr>
        <p:spPr/>
        <p:txBody>
          <a:bodyPr/>
          <a:lstStyle/>
          <a:p>
            <a:fld id="{66F53922-3AEE-E142-B11A-FF2E209451F8}" type="slidenum">
              <a:rPr lang="en-US" smtClean="0"/>
              <a:t>12</a:t>
            </a:fld>
            <a:endParaRPr lang="en-US"/>
          </a:p>
        </p:txBody>
      </p:sp>
    </p:spTree>
    <p:extLst>
      <p:ext uri="{BB962C8B-B14F-4D97-AF65-F5344CB8AC3E}">
        <p14:creationId xmlns:p14="http://schemas.microsoft.com/office/powerpoint/2010/main" val="419560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749B-2E15-0D4D-A89E-619C2862E3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u-HU"/>
          </a:p>
        </p:txBody>
      </p:sp>
      <p:sp>
        <p:nvSpPr>
          <p:cNvPr id="3" name="Subtitle 2">
            <a:extLst>
              <a:ext uri="{FF2B5EF4-FFF2-40B4-BE49-F238E27FC236}">
                <a16:creationId xmlns:a16="http://schemas.microsoft.com/office/drawing/2014/main" id="{EC6185CE-31F5-3F46-9682-4B37D4F53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u-HU"/>
          </a:p>
        </p:txBody>
      </p:sp>
      <p:sp>
        <p:nvSpPr>
          <p:cNvPr id="4" name="Date Placeholder 3">
            <a:extLst>
              <a:ext uri="{FF2B5EF4-FFF2-40B4-BE49-F238E27FC236}">
                <a16:creationId xmlns:a16="http://schemas.microsoft.com/office/drawing/2014/main" id="{DCD8F8A1-FAD3-C24C-8CBC-47433A2D3D1E}"/>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472EABF1-00CD-F947-9587-7E9AF5251EA2}"/>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73AB86C2-41AE-B944-9ABA-A6FFFD5101FC}"/>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121218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C036-9BA8-044B-AA91-D28FDCEABF4F}"/>
              </a:ext>
            </a:extLst>
          </p:cNvPr>
          <p:cNvSpPr>
            <a:spLocks noGrp="1"/>
          </p:cNvSpPr>
          <p:nvPr>
            <p:ph type="title"/>
          </p:nvPr>
        </p:nvSpPr>
        <p:spPr/>
        <p:txBody>
          <a:bodyPr/>
          <a:lstStyle/>
          <a:p>
            <a:r>
              <a:rPr lang="en-US"/>
              <a:t>Click to edit Master title style</a:t>
            </a:r>
            <a:endParaRPr lang="hu-HU"/>
          </a:p>
        </p:txBody>
      </p:sp>
      <p:sp>
        <p:nvSpPr>
          <p:cNvPr id="3" name="Vertical Text Placeholder 2">
            <a:extLst>
              <a:ext uri="{FF2B5EF4-FFF2-40B4-BE49-F238E27FC236}">
                <a16:creationId xmlns:a16="http://schemas.microsoft.com/office/drawing/2014/main" id="{28330165-D323-4340-B5B4-5E3464E893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a:extLst>
              <a:ext uri="{FF2B5EF4-FFF2-40B4-BE49-F238E27FC236}">
                <a16:creationId xmlns:a16="http://schemas.microsoft.com/office/drawing/2014/main" id="{C251DC37-CCC7-494F-A6D9-D67847F1A034}"/>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A1418FAD-4F7D-A743-94C2-DD435113BD70}"/>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855E3E4B-B591-E747-9298-7209A932BBB8}"/>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29045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03A14A-D7D6-6940-8ED0-9145014B33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u-HU"/>
          </a:p>
        </p:txBody>
      </p:sp>
      <p:sp>
        <p:nvSpPr>
          <p:cNvPr id="3" name="Vertical Text Placeholder 2">
            <a:extLst>
              <a:ext uri="{FF2B5EF4-FFF2-40B4-BE49-F238E27FC236}">
                <a16:creationId xmlns:a16="http://schemas.microsoft.com/office/drawing/2014/main" id="{3B7B1060-93DE-DB40-8E31-82FE9F19D4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a:extLst>
              <a:ext uri="{FF2B5EF4-FFF2-40B4-BE49-F238E27FC236}">
                <a16:creationId xmlns:a16="http://schemas.microsoft.com/office/drawing/2014/main" id="{4B41F642-456A-EB42-82CC-B61FE84D0D7F}"/>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7D057DDA-B2FD-6B46-8EEA-8034B57E43C3}"/>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5213BB17-2C5A-0A48-B4AA-A28AFDB24F58}"/>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76913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2180-C740-DE4E-91CD-D24442E90DF8}"/>
              </a:ext>
            </a:extLst>
          </p:cNvPr>
          <p:cNvSpPr>
            <a:spLocks noGrp="1"/>
          </p:cNvSpPr>
          <p:nvPr>
            <p:ph type="title"/>
          </p:nvPr>
        </p:nvSpPr>
        <p:spPr/>
        <p:txBody>
          <a:bodyPr/>
          <a:lstStyle/>
          <a:p>
            <a:r>
              <a:rPr lang="en-US"/>
              <a:t>Click to edit Master title style</a:t>
            </a:r>
            <a:endParaRPr lang="hu-HU"/>
          </a:p>
        </p:txBody>
      </p:sp>
      <p:sp>
        <p:nvSpPr>
          <p:cNvPr id="3" name="Content Placeholder 2">
            <a:extLst>
              <a:ext uri="{FF2B5EF4-FFF2-40B4-BE49-F238E27FC236}">
                <a16:creationId xmlns:a16="http://schemas.microsoft.com/office/drawing/2014/main" id="{FCE0CCE5-AE8E-FD43-B9CA-8CE147C06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a:extLst>
              <a:ext uri="{FF2B5EF4-FFF2-40B4-BE49-F238E27FC236}">
                <a16:creationId xmlns:a16="http://schemas.microsoft.com/office/drawing/2014/main" id="{10139A7C-92E9-AD40-88B9-A48FE810F21C}"/>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5EA50366-8F4C-644D-BE47-BFB29187CA92}"/>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211E3154-8E9D-D241-90F9-B34844C1F3ED}"/>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263217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93906-F6F7-3F4E-9CAB-7266C33DD2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u-HU"/>
          </a:p>
        </p:txBody>
      </p:sp>
      <p:sp>
        <p:nvSpPr>
          <p:cNvPr id="3" name="Text Placeholder 2">
            <a:extLst>
              <a:ext uri="{FF2B5EF4-FFF2-40B4-BE49-F238E27FC236}">
                <a16:creationId xmlns:a16="http://schemas.microsoft.com/office/drawing/2014/main" id="{7BACFF6C-169F-E14A-ABCF-1F57ABF94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599665-B0AF-1244-80F1-F7133A276AA8}"/>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0A705432-4D89-F74A-BDC8-2D05C314234F}"/>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770DCF08-5C0C-DF44-A26D-4EDA2B042D02}"/>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353555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0993-ECC6-F641-BB7B-0D2C3838D772}"/>
              </a:ext>
            </a:extLst>
          </p:cNvPr>
          <p:cNvSpPr>
            <a:spLocks noGrp="1"/>
          </p:cNvSpPr>
          <p:nvPr>
            <p:ph type="title"/>
          </p:nvPr>
        </p:nvSpPr>
        <p:spPr/>
        <p:txBody>
          <a:bodyPr/>
          <a:lstStyle/>
          <a:p>
            <a:r>
              <a:rPr lang="en-US"/>
              <a:t>Click to edit Master title style</a:t>
            </a:r>
            <a:endParaRPr lang="hu-HU"/>
          </a:p>
        </p:txBody>
      </p:sp>
      <p:sp>
        <p:nvSpPr>
          <p:cNvPr id="3" name="Content Placeholder 2">
            <a:extLst>
              <a:ext uri="{FF2B5EF4-FFF2-40B4-BE49-F238E27FC236}">
                <a16:creationId xmlns:a16="http://schemas.microsoft.com/office/drawing/2014/main" id="{A8C6E5AF-26E6-514B-B707-96E1419E8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a:extLst>
              <a:ext uri="{FF2B5EF4-FFF2-40B4-BE49-F238E27FC236}">
                <a16:creationId xmlns:a16="http://schemas.microsoft.com/office/drawing/2014/main" id="{EB4CFF05-F52E-5144-B80B-BABF177046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ate Placeholder 4">
            <a:extLst>
              <a:ext uri="{FF2B5EF4-FFF2-40B4-BE49-F238E27FC236}">
                <a16:creationId xmlns:a16="http://schemas.microsoft.com/office/drawing/2014/main" id="{14F06838-3C33-FF48-B439-B6CDFFF87E6F}"/>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6" name="Footer Placeholder 5">
            <a:extLst>
              <a:ext uri="{FF2B5EF4-FFF2-40B4-BE49-F238E27FC236}">
                <a16:creationId xmlns:a16="http://schemas.microsoft.com/office/drawing/2014/main" id="{9449D19E-EEEB-8745-BAD0-9852B25F4A77}"/>
              </a:ext>
            </a:extLst>
          </p:cNvPr>
          <p:cNvSpPr>
            <a:spLocks noGrp="1"/>
          </p:cNvSpPr>
          <p:nvPr>
            <p:ph type="ftr" sz="quarter" idx="11"/>
          </p:nvPr>
        </p:nvSpPr>
        <p:spPr/>
        <p:txBody>
          <a:bodyPr/>
          <a:lstStyle/>
          <a:p>
            <a:endParaRPr lang="hu-HU"/>
          </a:p>
        </p:txBody>
      </p:sp>
      <p:sp>
        <p:nvSpPr>
          <p:cNvPr id="7" name="Slide Number Placeholder 6">
            <a:extLst>
              <a:ext uri="{FF2B5EF4-FFF2-40B4-BE49-F238E27FC236}">
                <a16:creationId xmlns:a16="http://schemas.microsoft.com/office/drawing/2014/main" id="{B166F91E-83F7-C140-AF8B-60E86F6DD8A5}"/>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238324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04A0-EF63-734A-A270-C554AC6EAF9D}"/>
              </a:ext>
            </a:extLst>
          </p:cNvPr>
          <p:cNvSpPr>
            <a:spLocks noGrp="1"/>
          </p:cNvSpPr>
          <p:nvPr>
            <p:ph type="title"/>
          </p:nvPr>
        </p:nvSpPr>
        <p:spPr>
          <a:xfrm>
            <a:off x="839788" y="365125"/>
            <a:ext cx="10515600" cy="1325563"/>
          </a:xfrm>
        </p:spPr>
        <p:txBody>
          <a:bodyPr/>
          <a:lstStyle/>
          <a:p>
            <a:r>
              <a:rPr lang="en-US"/>
              <a:t>Click to edit Master title style</a:t>
            </a:r>
            <a:endParaRPr lang="hu-HU"/>
          </a:p>
        </p:txBody>
      </p:sp>
      <p:sp>
        <p:nvSpPr>
          <p:cNvPr id="3" name="Text Placeholder 2">
            <a:extLst>
              <a:ext uri="{FF2B5EF4-FFF2-40B4-BE49-F238E27FC236}">
                <a16:creationId xmlns:a16="http://schemas.microsoft.com/office/drawing/2014/main" id="{E1EFDC41-7B4C-664B-8949-ED0AC3FEE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AFBF8B-8DBE-7247-AC1A-FF89FE9E4A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a:extLst>
              <a:ext uri="{FF2B5EF4-FFF2-40B4-BE49-F238E27FC236}">
                <a16:creationId xmlns:a16="http://schemas.microsoft.com/office/drawing/2014/main" id="{2BC73765-96AA-5F4A-94A2-1FAD7FF7A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A5276-E897-FF44-A014-6BED6CAAE5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a:extLst>
              <a:ext uri="{FF2B5EF4-FFF2-40B4-BE49-F238E27FC236}">
                <a16:creationId xmlns:a16="http://schemas.microsoft.com/office/drawing/2014/main" id="{82D41A41-3A97-1645-87B8-BA7F6BCF091F}"/>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8" name="Footer Placeholder 7">
            <a:extLst>
              <a:ext uri="{FF2B5EF4-FFF2-40B4-BE49-F238E27FC236}">
                <a16:creationId xmlns:a16="http://schemas.microsoft.com/office/drawing/2014/main" id="{776E98A7-4846-4245-B06E-3AAFCE2B5545}"/>
              </a:ext>
            </a:extLst>
          </p:cNvPr>
          <p:cNvSpPr>
            <a:spLocks noGrp="1"/>
          </p:cNvSpPr>
          <p:nvPr>
            <p:ph type="ftr" sz="quarter" idx="11"/>
          </p:nvPr>
        </p:nvSpPr>
        <p:spPr/>
        <p:txBody>
          <a:bodyPr/>
          <a:lstStyle/>
          <a:p>
            <a:endParaRPr lang="hu-HU"/>
          </a:p>
        </p:txBody>
      </p:sp>
      <p:sp>
        <p:nvSpPr>
          <p:cNvPr id="9" name="Slide Number Placeholder 8">
            <a:extLst>
              <a:ext uri="{FF2B5EF4-FFF2-40B4-BE49-F238E27FC236}">
                <a16:creationId xmlns:a16="http://schemas.microsoft.com/office/drawing/2014/main" id="{A23F29E9-40A0-FF48-B9D7-67290DD43745}"/>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60117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0B-A920-2F41-BBF9-29F451114867}"/>
              </a:ext>
            </a:extLst>
          </p:cNvPr>
          <p:cNvSpPr>
            <a:spLocks noGrp="1"/>
          </p:cNvSpPr>
          <p:nvPr>
            <p:ph type="title"/>
          </p:nvPr>
        </p:nvSpPr>
        <p:spPr/>
        <p:txBody>
          <a:bodyPr/>
          <a:lstStyle/>
          <a:p>
            <a:r>
              <a:rPr lang="en-US"/>
              <a:t>Click to edit Master title style</a:t>
            </a:r>
            <a:endParaRPr lang="hu-HU"/>
          </a:p>
        </p:txBody>
      </p:sp>
      <p:sp>
        <p:nvSpPr>
          <p:cNvPr id="3" name="Date Placeholder 2">
            <a:extLst>
              <a:ext uri="{FF2B5EF4-FFF2-40B4-BE49-F238E27FC236}">
                <a16:creationId xmlns:a16="http://schemas.microsoft.com/office/drawing/2014/main" id="{86395D07-84E3-5148-902B-7824AFB62F01}"/>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4" name="Footer Placeholder 3">
            <a:extLst>
              <a:ext uri="{FF2B5EF4-FFF2-40B4-BE49-F238E27FC236}">
                <a16:creationId xmlns:a16="http://schemas.microsoft.com/office/drawing/2014/main" id="{7026F0EE-0B4E-B841-91BE-7BE51B1E79F0}"/>
              </a:ext>
            </a:extLst>
          </p:cNvPr>
          <p:cNvSpPr>
            <a:spLocks noGrp="1"/>
          </p:cNvSpPr>
          <p:nvPr>
            <p:ph type="ftr" sz="quarter" idx="11"/>
          </p:nvPr>
        </p:nvSpPr>
        <p:spPr/>
        <p:txBody>
          <a:bodyPr/>
          <a:lstStyle/>
          <a:p>
            <a:endParaRPr lang="hu-HU"/>
          </a:p>
        </p:txBody>
      </p:sp>
      <p:sp>
        <p:nvSpPr>
          <p:cNvPr id="5" name="Slide Number Placeholder 4">
            <a:extLst>
              <a:ext uri="{FF2B5EF4-FFF2-40B4-BE49-F238E27FC236}">
                <a16:creationId xmlns:a16="http://schemas.microsoft.com/office/drawing/2014/main" id="{320DF873-BF14-DA4A-A1FE-88D3DD66B2EC}"/>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9898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E48DED-56A5-D441-8CC5-7A617DE8DBCF}"/>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3" name="Footer Placeholder 2">
            <a:extLst>
              <a:ext uri="{FF2B5EF4-FFF2-40B4-BE49-F238E27FC236}">
                <a16:creationId xmlns:a16="http://schemas.microsoft.com/office/drawing/2014/main" id="{A7DB140C-FE15-404F-9D71-9E6CE99E5C89}"/>
              </a:ext>
            </a:extLst>
          </p:cNvPr>
          <p:cNvSpPr>
            <a:spLocks noGrp="1"/>
          </p:cNvSpPr>
          <p:nvPr>
            <p:ph type="ftr" sz="quarter" idx="11"/>
          </p:nvPr>
        </p:nvSpPr>
        <p:spPr/>
        <p:txBody>
          <a:bodyPr/>
          <a:lstStyle/>
          <a:p>
            <a:endParaRPr lang="hu-HU"/>
          </a:p>
        </p:txBody>
      </p:sp>
      <p:sp>
        <p:nvSpPr>
          <p:cNvPr id="4" name="Slide Number Placeholder 3">
            <a:extLst>
              <a:ext uri="{FF2B5EF4-FFF2-40B4-BE49-F238E27FC236}">
                <a16:creationId xmlns:a16="http://schemas.microsoft.com/office/drawing/2014/main" id="{EAD5F3A5-8FCD-E84B-BA5B-5C6259274A80}"/>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185307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3F34-2714-7443-AA49-81C312549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Content Placeholder 2">
            <a:extLst>
              <a:ext uri="{FF2B5EF4-FFF2-40B4-BE49-F238E27FC236}">
                <a16:creationId xmlns:a16="http://schemas.microsoft.com/office/drawing/2014/main" id="{8739DEE1-F571-364D-869B-D3901F27B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a:extLst>
              <a:ext uri="{FF2B5EF4-FFF2-40B4-BE49-F238E27FC236}">
                <a16:creationId xmlns:a16="http://schemas.microsoft.com/office/drawing/2014/main" id="{4E21A497-F24A-D341-9BF3-FC1481A5F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72CAC-7203-2046-8009-2BA0D2B071EE}"/>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6" name="Footer Placeholder 5">
            <a:extLst>
              <a:ext uri="{FF2B5EF4-FFF2-40B4-BE49-F238E27FC236}">
                <a16:creationId xmlns:a16="http://schemas.microsoft.com/office/drawing/2014/main" id="{B7DD8AB1-C5B3-9847-A36A-21E80051873E}"/>
              </a:ext>
            </a:extLst>
          </p:cNvPr>
          <p:cNvSpPr>
            <a:spLocks noGrp="1"/>
          </p:cNvSpPr>
          <p:nvPr>
            <p:ph type="ftr" sz="quarter" idx="11"/>
          </p:nvPr>
        </p:nvSpPr>
        <p:spPr/>
        <p:txBody>
          <a:bodyPr/>
          <a:lstStyle/>
          <a:p>
            <a:endParaRPr lang="hu-HU"/>
          </a:p>
        </p:txBody>
      </p:sp>
      <p:sp>
        <p:nvSpPr>
          <p:cNvPr id="7" name="Slide Number Placeholder 6">
            <a:extLst>
              <a:ext uri="{FF2B5EF4-FFF2-40B4-BE49-F238E27FC236}">
                <a16:creationId xmlns:a16="http://schemas.microsoft.com/office/drawing/2014/main" id="{9070A8E8-856D-E346-A3BE-BD5E2EA5CB10}"/>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238962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47A5-8F14-EE43-8BC0-621BFCBCC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Picture Placeholder 2">
            <a:extLst>
              <a:ext uri="{FF2B5EF4-FFF2-40B4-BE49-F238E27FC236}">
                <a16:creationId xmlns:a16="http://schemas.microsoft.com/office/drawing/2014/main" id="{AF5DF75B-C7A0-3249-928F-DB9246708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a:extLst>
              <a:ext uri="{FF2B5EF4-FFF2-40B4-BE49-F238E27FC236}">
                <a16:creationId xmlns:a16="http://schemas.microsoft.com/office/drawing/2014/main" id="{87FC3CA1-D9B3-F64F-B782-152AEE083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4DE55-6CA5-DA4C-992E-16E6A916EF6A}"/>
              </a:ext>
            </a:extLst>
          </p:cNvPr>
          <p:cNvSpPr>
            <a:spLocks noGrp="1"/>
          </p:cNvSpPr>
          <p:nvPr>
            <p:ph type="dt" sz="half" idx="10"/>
          </p:nvPr>
        </p:nvSpPr>
        <p:spPr/>
        <p:txBody>
          <a:bodyPr/>
          <a:lstStyle/>
          <a:p>
            <a:fld id="{41E4EFFE-111B-0B42-9F23-59FFB408E6CE}" type="datetimeFigureOut">
              <a:rPr lang="hu-HU" smtClean="0"/>
              <a:t>2020. 03. 19.</a:t>
            </a:fld>
            <a:endParaRPr lang="hu-HU"/>
          </a:p>
        </p:txBody>
      </p:sp>
      <p:sp>
        <p:nvSpPr>
          <p:cNvPr id="6" name="Footer Placeholder 5">
            <a:extLst>
              <a:ext uri="{FF2B5EF4-FFF2-40B4-BE49-F238E27FC236}">
                <a16:creationId xmlns:a16="http://schemas.microsoft.com/office/drawing/2014/main" id="{8ABE3B35-43BB-874C-8B2D-E3F5A75593C3}"/>
              </a:ext>
            </a:extLst>
          </p:cNvPr>
          <p:cNvSpPr>
            <a:spLocks noGrp="1"/>
          </p:cNvSpPr>
          <p:nvPr>
            <p:ph type="ftr" sz="quarter" idx="11"/>
          </p:nvPr>
        </p:nvSpPr>
        <p:spPr/>
        <p:txBody>
          <a:bodyPr/>
          <a:lstStyle/>
          <a:p>
            <a:endParaRPr lang="hu-HU"/>
          </a:p>
        </p:txBody>
      </p:sp>
      <p:sp>
        <p:nvSpPr>
          <p:cNvPr id="7" name="Slide Number Placeholder 6">
            <a:extLst>
              <a:ext uri="{FF2B5EF4-FFF2-40B4-BE49-F238E27FC236}">
                <a16:creationId xmlns:a16="http://schemas.microsoft.com/office/drawing/2014/main" id="{AD21DA8D-9449-4240-8116-104A887C8BE3}"/>
              </a:ext>
            </a:extLst>
          </p:cNvPr>
          <p:cNvSpPr>
            <a:spLocks noGrp="1"/>
          </p:cNvSpPr>
          <p:nvPr>
            <p:ph type="sldNum" sz="quarter" idx="12"/>
          </p:nvPr>
        </p:nvSpPr>
        <p:spPr/>
        <p:txBody>
          <a:bodyPr/>
          <a:lstStyle/>
          <a:p>
            <a:fld id="{4100C288-4C81-684D-8848-16275075D2B2}" type="slidenum">
              <a:rPr lang="hu-HU" smtClean="0"/>
              <a:t>‹#›</a:t>
            </a:fld>
            <a:endParaRPr lang="hu-HU"/>
          </a:p>
        </p:txBody>
      </p:sp>
    </p:spTree>
    <p:extLst>
      <p:ext uri="{BB962C8B-B14F-4D97-AF65-F5344CB8AC3E}">
        <p14:creationId xmlns:p14="http://schemas.microsoft.com/office/powerpoint/2010/main" val="88452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66EC0-B742-6F47-91DE-075F88DFA1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a:extLst>
              <a:ext uri="{FF2B5EF4-FFF2-40B4-BE49-F238E27FC236}">
                <a16:creationId xmlns:a16="http://schemas.microsoft.com/office/drawing/2014/main" id="{BCBAD893-E921-8B4B-994D-AFF9533B2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a:extLst>
              <a:ext uri="{FF2B5EF4-FFF2-40B4-BE49-F238E27FC236}">
                <a16:creationId xmlns:a16="http://schemas.microsoft.com/office/drawing/2014/main" id="{28644F2A-2275-CE43-9B64-7025C1463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4EFFE-111B-0B42-9F23-59FFB408E6CE}" type="datetimeFigureOut">
              <a:rPr lang="hu-HU" smtClean="0"/>
              <a:t>2020. 03. 19.</a:t>
            </a:fld>
            <a:endParaRPr lang="hu-HU"/>
          </a:p>
        </p:txBody>
      </p:sp>
      <p:sp>
        <p:nvSpPr>
          <p:cNvPr id="5" name="Footer Placeholder 4">
            <a:extLst>
              <a:ext uri="{FF2B5EF4-FFF2-40B4-BE49-F238E27FC236}">
                <a16:creationId xmlns:a16="http://schemas.microsoft.com/office/drawing/2014/main" id="{665797C4-4F4B-5F4C-B98E-5A8B2E40F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a:extLst>
              <a:ext uri="{FF2B5EF4-FFF2-40B4-BE49-F238E27FC236}">
                <a16:creationId xmlns:a16="http://schemas.microsoft.com/office/drawing/2014/main" id="{0418C926-B8A6-DF4F-A844-A6334053A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0C288-4C81-684D-8848-16275075D2B2}" type="slidenum">
              <a:rPr lang="hu-HU" smtClean="0"/>
              <a:t>‹#›</a:t>
            </a:fld>
            <a:endParaRPr lang="hu-HU"/>
          </a:p>
        </p:txBody>
      </p:sp>
    </p:spTree>
    <p:extLst>
      <p:ext uri="{BB962C8B-B14F-4D97-AF65-F5344CB8AC3E}">
        <p14:creationId xmlns:p14="http://schemas.microsoft.com/office/powerpoint/2010/main" val="8210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grandis21.hu/e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tiff"/><Relationship Id="rId4" Type="http://schemas.openxmlformats.org/officeDocument/2006/relationships/image" Target="../media/image44.jpeg"/><Relationship Id="rId9" Type="http://schemas.openxmlformats.org/officeDocument/2006/relationships/image" Target="../media/image49.tiff"/></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tiff"/><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tiff"/><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grandis.prompt.hu/en" TargetMode="External"/><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hyperlink" Target="https://moodle.grandis21.hu/login/index.php"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logo-transparent-background.png" descr="GR-logo-transparent-background.png">
            <a:extLst>
              <a:ext uri="{FF2B5EF4-FFF2-40B4-BE49-F238E27FC236}">
                <a16:creationId xmlns:a16="http://schemas.microsoft.com/office/drawing/2014/main" id="{4F4D2F13-BBE6-1645-A0C3-A3EF928335EE}"/>
              </a:ext>
            </a:extLst>
          </p:cNvPr>
          <p:cNvPicPr>
            <a:picLocks noChangeAspect="1"/>
          </p:cNvPicPr>
          <p:nvPr/>
        </p:nvPicPr>
        <p:blipFill rotWithShape="1">
          <a:blip r:embed="rId2"/>
          <a:srcRect b="1211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AC375A3-D316-9646-8F60-EA164E584C11}"/>
              </a:ext>
            </a:extLst>
          </p:cNvPr>
          <p:cNvSpPr>
            <a:spLocks noGrp="1"/>
          </p:cNvSpPr>
          <p:nvPr>
            <p:ph type="ctrTitle"/>
          </p:nvPr>
        </p:nvSpPr>
        <p:spPr>
          <a:xfrm>
            <a:off x="7782911" y="3231931"/>
            <a:ext cx="4091152" cy="1834056"/>
          </a:xfrm>
        </p:spPr>
        <p:txBody>
          <a:bodyPr>
            <a:normAutofit fontScale="90000"/>
          </a:bodyPr>
          <a:lstStyle/>
          <a:p>
            <a:r>
              <a:rPr lang="hu-HU" sz="4000" dirty="0"/>
              <a:t>21. SZÁZADI TECHNOLÓGIA AZ IDŐSGONDOZÁSBAN </a:t>
            </a:r>
          </a:p>
        </p:txBody>
      </p:sp>
      <p:sp>
        <p:nvSpPr>
          <p:cNvPr id="3" name="Subtitle 2">
            <a:extLst>
              <a:ext uri="{FF2B5EF4-FFF2-40B4-BE49-F238E27FC236}">
                <a16:creationId xmlns:a16="http://schemas.microsoft.com/office/drawing/2014/main" id="{A4ACAA4A-8C12-0844-9375-DDF8DE7987D2}"/>
              </a:ext>
            </a:extLst>
          </p:cNvPr>
          <p:cNvSpPr>
            <a:spLocks noGrp="1"/>
          </p:cNvSpPr>
          <p:nvPr>
            <p:ph type="subTitle" idx="1"/>
          </p:nvPr>
        </p:nvSpPr>
        <p:spPr>
          <a:xfrm>
            <a:off x="7782910" y="5242675"/>
            <a:ext cx="4330262" cy="683284"/>
          </a:xfrm>
        </p:spPr>
        <p:txBody>
          <a:bodyPr>
            <a:normAutofit/>
          </a:bodyPr>
          <a:lstStyle/>
          <a:p>
            <a:r>
              <a:rPr lang="hu-HU" sz="2000" dirty="0"/>
              <a:t>Budapest, 2019. május 9.</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155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EA454F-70FA-CE45-9867-644C5189A6DF}"/>
              </a:ext>
            </a:extLst>
          </p:cNvPr>
          <p:cNvSpPr/>
          <p:nvPr/>
        </p:nvSpPr>
        <p:spPr>
          <a:xfrm>
            <a:off x="452603" y="322037"/>
            <a:ext cx="3102724" cy="923330"/>
          </a:xfrm>
          <a:prstGeom prst="rect">
            <a:avLst/>
          </a:prstGeom>
        </p:spPr>
        <p:txBody>
          <a:bodyPr wrap="square">
            <a:spAutoFit/>
          </a:bodyPr>
          <a:lstStyle/>
          <a:p>
            <a:pPr algn="ctr"/>
            <a:r>
              <a:rPr lang="hu-HU" sz="5400" b="1" cap="small" dirty="0">
                <a:solidFill>
                  <a:schemeClr val="accent1">
                    <a:lumMod val="75000"/>
                  </a:schemeClr>
                </a:solidFill>
                <a:latin typeface="+mj-lt"/>
              </a:rPr>
              <a:t>Problémák</a:t>
            </a:r>
            <a:endParaRPr lang="hu-HU" sz="5400" b="1" cap="small" dirty="0">
              <a:solidFill>
                <a:srgbClr val="000000"/>
              </a:solidFill>
              <a:latin typeface="+mj-lt"/>
            </a:endParaRPr>
          </a:p>
        </p:txBody>
      </p:sp>
      <p:sp>
        <p:nvSpPr>
          <p:cNvPr id="15" name="TextBox 14">
            <a:extLst>
              <a:ext uri="{FF2B5EF4-FFF2-40B4-BE49-F238E27FC236}">
                <a16:creationId xmlns:a16="http://schemas.microsoft.com/office/drawing/2014/main" id="{E3E39CDB-CF43-364C-A65D-284B2726F633}"/>
              </a:ext>
            </a:extLst>
          </p:cNvPr>
          <p:cNvSpPr txBox="1"/>
          <p:nvPr/>
        </p:nvSpPr>
        <p:spPr>
          <a:xfrm>
            <a:off x="452603" y="1303761"/>
            <a:ext cx="5214101" cy="5632311"/>
          </a:xfrm>
          <a:prstGeom prst="rect">
            <a:avLst/>
          </a:prstGeom>
          <a:noFill/>
        </p:spPr>
        <p:txBody>
          <a:bodyPr wrap="square" rtlCol="0">
            <a:spAutoFit/>
          </a:bodyPr>
          <a:lstStyle/>
          <a:p>
            <a:pPr marL="514350" indent="-514350">
              <a:buFont typeface="Arial" panose="020B0604020202020204" pitchFamily="34" charset="0"/>
              <a:buChar char="•"/>
            </a:pPr>
            <a:r>
              <a:rPr lang="hu-HU" sz="2400" dirty="0"/>
              <a:t>Nyugdíjrendszer fenntarthatósága</a:t>
            </a:r>
          </a:p>
          <a:p>
            <a:pPr marL="514350" indent="-514350">
              <a:buFont typeface="Arial" panose="020B0604020202020204" pitchFamily="34" charset="0"/>
              <a:buChar char="•"/>
            </a:pPr>
            <a:r>
              <a:rPr lang="hu-HU" sz="2400" dirty="0"/>
              <a:t>Folyamatos munkaerőhiány a szociális, egészségügyi szektorban </a:t>
            </a:r>
          </a:p>
          <a:p>
            <a:pPr marL="514350" indent="-514350">
              <a:buFont typeface="Arial" panose="020B0604020202020204" pitchFamily="34" charset="0"/>
              <a:buChar char="•"/>
            </a:pPr>
            <a:r>
              <a:rPr lang="hu-HU" sz="2400" dirty="0"/>
              <a:t>Alulfizetettség a szociális szektorban, a szociális és egészségügyi rendszer elszigetelt működése</a:t>
            </a:r>
          </a:p>
          <a:p>
            <a:pPr marL="514350" indent="-514350">
              <a:buFont typeface="Arial" panose="020B0604020202020204" pitchFamily="34" charset="0"/>
              <a:buChar char="•"/>
            </a:pPr>
            <a:r>
              <a:rPr lang="hu-HU" sz="2400" dirty="0"/>
              <a:t>Informális gondozási terhek, „fiatal” idős nők túlterhelése</a:t>
            </a:r>
          </a:p>
          <a:p>
            <a:pPr marL="514350" indent="-514350">
              <a:buFont typeface="Arial" panose="020B0604020202020204" pitchFamily="34" charset="0"/>
              <a:buChar char="•"/>
            </a:pPr>
            <a:r>
              <a:rPr lang="hu-HU" sz="2400" dirty="0"/>
              <a:t>Intézményi gondozási szolgáltatások elégtelen volta </a:t>
            </a:r>
          </a:p>
          <a:p>
            <a:pPr marL="514350" indent="-514350">
              <a:buFont typeface="Arial" panose="020B0604020202020204" pitchFamily="34" charset="0"/>
              <a:buChar char="•"/>
            </a:pPr>
            <a:r>
              <a:rPr lang="hu-HU" sz="2400" dirty="0"/>
              <a:t>Globális munkaerőhiány</a:t>
            </a:r>
          </a:p>
          <a:p>
            <a:pPr marL="514350" indent="-514350">
              <a:buFont typeface="Arial" panose="020B0604020202020204" pitchFamily="34" charset="0"/>
              <a:buChar char="•"/>
            </a:pPr>
            <a:r>
              <a:rPr lang="hu-HU" sz="2400" dirty="0"/>
              <a:t>Idősek </a:t>
            </a:r>
            <a:r>
              <a:rPr lang="hu-HU" sz="2400" dirty="0" err="1"/>
              <a:t>elszigetelődése</a:t>
            </a:r>
            <a:endParaRPr lang="hu-HU" sz="2400" dirty="0"/>
          </a:p>
          <a:p>
            <a:pPr marL="514350" indent="-514350">
              <a:buFont typeface="Arial" panose="020B0604020202020204" pitchFamily="34" charset="0"/>
              <a:buChar char="•"/>
            </a:pPr>
            <a:r>
              <a:rPr lang="hu-HU" sz="2400" dirty="0" err="1"/>
              <a:t>Intergenerációs</a:t>
            </a:r>
            <a:r>
              <a:rPr lang="hu-HU" sz="2400" dirty="0"/>
              <a:t> szolidaritás hiánya</a:t>
            </a:r>
          </a:p>
          <a:p>
            <a:pPr marL="514350" indent="-514350">
              <a:buFont typeface="Arial" panose="020B0604020202020204" pitchFamily="34" charset="0"/>
              <a:buChar char="•"/>
            </a:pPr>
            <a:r>
              <a:rPr lang="hu-HU" sz="2400" dirty="0"/>
              <a:t>...</a:t>
            </a:r>
          </a:p>
        </p:txBody>
      </p:sp>
      <p:sp>
        <p:nvSpPr>
          <p:cNvPr id="17" name="TextBox 16">
            <a:extLst>
              <a:ext uri="{FF2B5EF4-FFF2-40B4-BE49-F238E27FC236}">
                <a16:creationId xmlns:a16="http://schemas.microsoft.com/office/drawing/2014/main" id="{B873049C-64EC-FB42-B9B1-A353AC67C239}"/>
              </a:ext>
            </a:extLst>
          </p:cNvPr>
          <p:cNvSpPr txBox="1"/>
          <p:nvPr/>
        </p:nvSpPr>
        <p:spPr>
          <a:xfrm>
            <a:off x="5935318" y="1651491"/>
            <a:ext cx="5804079" cy="4154984"/>
          </a:xfrm>
          <a:prstGeom prst="rect">
            <a:avLst/>
          </a:prstGeom>
          <a:noFill/>
        </p:spPr>
        <p:txBody>
          <a:bodyPr wrap="square" rtlCol="0">
            <a:spAutoFit/>
          </a:bodyPr>
          <a:lstStyle/>
          <a:p>
            <a:pPr marL="514350" indent="-514350">
              <a:buFont typeface="Arial" panose="020B0604020202020204" pitchFamily="34" charset="0"/>
              <a:buChar char="•"/>
            </a:pPr>
            <a:r>
              <a:rPr lang="hu-HU" sz="2400" dirty="0"/>
              <a:t>Saját környezetben való önálló életvitel támogatása (</a:t>
            </a:r>
            <a:r>
              <a:rPr lang="hu-HU" sz="2400" dirty="0" err="1"/>
              <a:t>Ambient</a:t>
            </a:r>
            <a:r>
              <a:rPr lang="hu-HU" sz="2400" dirty="0"/>
              <a:t> </a:t>
            </a:r>
            <a:r>
              <a:rPr lang="hu-HU" sz="2400" dirty="0" err="1"/>
              <a:t>Asssisted</a:t>
            </a:r>
            <a:r>
              <a:rPr lang="hu-HU" sz="2400" dirty="0"/>
              <a:t> </a:t>
            </a:r>
            <a:r>
              <a:rPr lang="hu-HU" sz="2400" dirty="0" err="1"/>
              <a:t>Living</a:t>
            </a:r>
            <a:r>
              <a:rPr lang="hu-HU" sz="2400" dirty="0"/>
              <a:t> - AAL)</a:t>
            </a:r>
          </a:p>
          <a:p>
            <a:pPr marL="514350" indent="-514350">
              <a:buFont typeface="Arial" panose="020B0604020202020204" pitchFamily="34" charset="0"/>
              <a:buChar char="•"/>
            </a:pPr>
            <a:r>
              <a:rPr lang="hu-HU" sz="2400" dirty="0"/>
              <a:t>Aktív és egészséges idősödés programja (</a:t>
            </a:r>
            <a:r>
              <a:rPr lang="hu-HU" sz="2400" dirty="0" err="1"/>
              <a:t>Active</a:t>
            </a:r>
            <a:r>
              <a:rPr lang="hu-HU" sz="2400" dirty="0"/>
              <a:t> and </a:t>
            </a:r>
            <a:r>
              <a:rPr lang="hu-HU" sz="2400" dirty="0" err="1"/>
              <a:t>Healthy</a:t>
            </a:r>
            <a:r>
              <a:rPr lang="hu-HU" sz="2400" dirty="0"/>
              <a:t> </a:t>
            </a:r>
            <a:r>
              <a:rPr lang="hu-HU" sz="2400" dirty="0" err="1"/>
              <a:t>Ageing</a:t>
            </a:r>
            <a:r>
              <a:rPr lang="hu-HU" sz="2400" dirty="0"/>
              <a:t> - AHA)</a:t>
            </a:r>
          </a:p>
          <a:p>
            <a:pPr marL="514350" indent="-514350">
              <a:buFont typeface="Arial" panose="020B0604020202020204" pitchFamily="34" charset="0"/>
              <a:buChar char="•"/>
            </a:pPr>
            <a:r>
              <a:rPr lang="hu-HU" sz="2400" dirty="0"/>
              <a:t>Integrált gondozási rendszer</a:t>
            </a:r>
          </a:p>
          <a:p>
            <a:pPr marL="514350" indent="-514350">
              <a:buFont typeface="Arial" panose="020B0604020202020204" pitchFamily="34" charset="0"/>
              <a:buChar char="•"/>
            </a:pPr>
            <a:r>
              <a:rPr lang="hu-HU" sz="2400" dirty="0"/>
              <a:t>Ezüst gazdaság – Silver </a:t>
            </a:r>
            <a:r>
              <a:rPr lang="hu-HU" sz="2400" dirty="0" err="1"/>
              <a:t>Economy</a:t>
            </a:r>
            <a:endParaRPr lang="hu-HU" sz="2400" dirty="0"/>
          </a:p>
          <a:p>
            <a:pPr marL="514350" indent="-514350">
              <a:buFont typeface="Arial" panose="020B0604020202020204" pitchFamily="34" charset="0"/>
              <a:buChar char="•"/>
            </a:pPr>
            <a:r>
              <a:rPr lang="hu-HU" sz="2400" dirty="0"/>
              <a:t>Infokommunikációs technológiák alkalmazása (távgondozás, robottechnika, okos eszközök)</a:t>
            </a:r>
          </a:p>
          <a:p>
            <a:pPr marL="514350" indent="-514350">
              <a:buFont typeface="Arial" panose="020B0604020202020204" pitchFamily="34" charset="0"/>
              <a:buChar char="•"/>
            </a:pPr>
            <a:r>
              <a:rPr lang="hu-HU" sz="2400" dirty="0"/>
              <a:t> Élethosszig-tartó karrier</a:t>
            </a:r>
          </a:p>
        </p:txBody>
      </p:sp>
      <p:sp>
        <p:nvSpPr>
          <p:cNvPr id="18" name="Rectangle 17">
            <a:extLst>
              <a:ext uri="{FF2B5EF4-FFF2-40B4-BE49-F238E27FC236}">
                <a16:creationId xmlns:a16="http://schemas.microsoft.com/office/drawing/2014/main" id="{2896D6BD-ECD0-2245-8621-5696518E436D}"/>
              </a:ext>
            </a:extLst>
          </p:cNvPr>
          <p:cNvSpPr/>
          <p:nvPr/>
        </p:nvSpPr>
        <p:spPr>
          <a:xfrm>
            <a:off x="7191584" y="322037"/>
            <a:ext cx="3527842" cy="923330"/>
          </a:xfrm>
          <a:prstGeom prst="rect">
            <a:avLst/>
          </a:prstGeom>
        </p:spPr>
        <p:txBody>
          <a:bodyPr wrap="square">
            <a:spAutoFit/>
          </a:bodyPr>
          <a:lstStyle/>
          <a:p>
            <a:r>
              <a:rPr lang="hu-HU" sz="5400" b="1" cap="small" dirty="0">
                <a:solidFill>
                  <a:srgbClr val="C00000"/>
                </a:solidFill>
                <a:latin typeface="+mj-lt"/>
              </a:rPr>
              <a:t>Stratégiák</a:t>
            </a:r>
          </a:p>
        </p:txBody>
      </p:sp>
    </p:spTree>
    <p:extLst>
      <p:ext uri="{BB962C8B-B14F-4D97-AF65-F5344CB8AC3E}">
        <p14:creationId xmlns:p14="http://schemas.microsoft.com/office/powerpoint/2010/main" val="35001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p:tgtEl>
                                          <p:spTgt spid="1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 calcmode="lin" valueType="num">
                                      <p:cBhvr additive="base">
                                        <p:cTn id="43" dur="500"/>
                                        <p:tgtEl>
                                          <p:spTgt spid="15">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5">
                                            <p:txEl>
                                              <p:pRg st="7" end="7"/>
                                            </p:txEl>
                                          </p:spTgt>
                                        </p:tgtEl>
                                        <p:attrNameLst>
                                          <p:attrName>style.visibility</p:attrName>
                                        </p:attrNameLst>
                                      </p:cBhvr>
                                      <p:to>
                                        <p:strVal val="visible"/>
                                      </p:to>
                                    </p:set>
                                    <p:anim calcmode="lin" valueType="num">
                                      <p:cBhvr additive="base">
                                        <p:cTn id="49" dur="500"/>
                                        <p:tgtEl>
                                          <p:spTgt spid="15">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15">
                                            <p:txEl>
                                              <p:pRg st="8" end="8"/>
                                            </p:txEl>
                                          </p:spTgt>
                                        </p:tgtEl>
                                        <p:attrNameLst>
                                          <p:attrName>style.visibility</p:attrName>
                                        </p:attrNameLst>
                                      </p:cBhvr>
                                      <p:to>
                                        <p:strVal val="visible"/>
                                      </p:to>
                                    </p:set>
                                    <p:anim calcmode="lin" valueType="num">
                                      <p:cBhvr additive="base">
                                        <p:cTn id="55" dur="500"/>
                                        <p:tgtEl>
                                          <p:spTgt spid="15">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15">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xEl>
                                              <p:pRg st="0" end="0"/>
                                            </p:txEl>
                                          </p:spTgt>
                                        </p:tgtEl>
                                        <p:attrNameLst>
                                          <p:attrName>style.visibility</p:attrName>
                                        </p:attrNameLst>
                                      </p:cBhvr>
                                      <p:to>
                                        <p:strVal val="visible"/>
                                      </p:to>
                                    </p:set>
                                    <p:anim calcmode="lin" valueType="num">
                                      <p:cBhvr additive="base">
                                        <p:cTn id="6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anim calcmode="lin" valueType="num">
                                      <p:cBhvr additive="base">
                                        <p:cTn id="6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anim calcmode="lin" valueType="num">
                                      <p:cBhvr additive="base">
                                        <p:cTn id="7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xEl>
                                              <p:pRg st="3" end="3"/>
                                            </p:txEl>
                                          </p:spTgt>
                                        </p:tgtEl>
                                        <p:attrNameLst>
                                          <p:attrName>style.visibility</p:attrName>
                                        </p:attrNameLst>
                                      </p:cBhvr>
                                      <p:to>
                                        <p:strVal val="visible"/>
                                      </p:to>
                                    </p:set>
                                    <p:anim calcmode="lin" valueType="num">
                                      <p:cBhvr additive="base">
                                        <p:cTn id="7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xEl>
                                              <p:pRg st="4" end="4"/>
                                            </p:txEl>
                                          </p:spTgt>
                                        </p:tgtEl>
                                        <p:attrNameLst>
                                          <p:attrName>style.visibility</p:attrName>
                                        </p:attrNameLst>
                                      </p:cBhvr>
                                      <p:to>
                                        <p:strVal val="visible"/>
                                      </p:to>
                                    </p:set>
                                    <p:anim calcmode="lin" valueType="num">
                                      <p:cBhvr additive="base">
                                        <p:cTn id="8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7">
                                            <p:txEl>
                                              <p:pRg st="5" end="5"/>
                                            </p:txEl>
                                          </p:spTgt>
                                        </p:tgtEl>
                                        <p:attrNameLst>
                                          <p:attrName>style.visibility</p:attrName>
                                        </p:attrNameLst>
                                      </p:cBhvr>
                                      <p:to>
                                        <p:strVal val="visible"/>
                                      </p:to>
                                    </p:set>
                                    <p:anim calcmode="lin" valueType="num">
                                      <p:cBhvr additive="base">
                                        <p:cTn id="91"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F9E6-F3E1-684D-B88F-36DACE73B229}"/>
              </a:ext>
            </a:extLst>
          </p:cNvPr>
          <p:cNvSpPr>
            <a:spLocks noGrp="1"/>
          </p:cNvSpPr>
          <p:nvPr>
            <p:ph type="title"/>
          </p:nvPr>
        </p:nvSpPr>
        <p:spPr>
          <a:xfrm>
            <a:off x="1213089" y="2590519"/>
            <a:ext cx="8887325" cy="1325563"/>
          </a:xfrm>
        </p:spPr>
        <p:txBody>
          <a:bodyPr>
            <a:normAutofit fontScale="90000"/>
          </a:bodyPr>
          <a:lstStyle/>
          <a:p>
            <a:pPr algn="ctr"/>
            <a:r>
              <a:rPr lang="hu-HU" dirty="0"/>
              <a:t>Az aktív és egészséges idősödést támogató</a:t>
            </a:r>
            <a:br>
              <a:rPr lang="hu-HU" dirty="0"/>
            </a:br>
            <a:r>
              <a:rPr lang="hu-HU" dirty="0"/>
              <a:t>digitális eszközök</a:t>
            </a:r>
          </a:p>
        </p:txBody>
      </p:sp>
    </p:spTree>
    <p:extLst>
      <p:ext uri="{BB962C8B-B14F-4D97-AF65-F5344CB8AC3E}">
        <p14:creationId xmlns:p14="http://schemas.microsoft.com/office/powerpoint/2010/main" val="367914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FDE48D-03F0-FF44-B8E3-875A2FE88B76}"/>
              </a:ext>
            </a:extLst>
          </p:cNvPr>
          <p:cNvSpPr>
            <a:spLocks noGrp="1"/>
          </p:cNvSpPr>
          <p:nvPr>
            <p:ph type="sldNum" sz="quarter" idx="12"/>
          </p:nvPr>
        </p:nvSpPr>
        <p:spPr/>
        <p:txBody>
          <a:bodyPr/>
          <a:lstStyle/>
          <a:p>
            <a:fld id="{4C05B845-2558-0F4D-AEB6-C1B46B03C5E3}" type="slidenum">
              <a:rPr lang="en-US" smtClean="0"/>
              <a:t>12</a:t>
            </a:fld>
            <a:endParaRPr lang="en-US"/>
          </a:p>
        </p:txBody>
      </p:sp>
      <p:sp>
        <p:nvSpPr>
          <p:cNvPr id="10" name="TextBox 9">
            <a:extLst>
              <a:ext uri="{FF2B5EF4-FFF2-40B4-BE49-F238E27FC236}">
                <a16:creationId xmlns:a16="http://schemas.microsoft.com/office/drawing/2014/main" id="{F9A84709-6D63-DD4D-8867-FED5126357B1}"/>
              </a:ext>
            </a:extLst>
          </p:cNvPr>
          <p:cNvSpPr txBox="1"/>
          <p:nvPr/>
        </p:nvSpPr>
        <p:spPr>
          <a:xfrm>
            <a:off x="7139284" y="5152749"/>
            <a:ext cx="1274708" cy="1015663"/>
          </a:xfrm>
          <a:prstGeom prst="rect">
            <a:avLst/>
          </a:prstGeom>
          <a:noFill/>
        </p:spPr>
        <p:txBody>
          <a:bodyPr wrap="none" rtlCol="0">
            <a:spAutoFit/>
          </a:bodyPr>
          <a:lstStyle/>
          <a:p>
            <a:r>
              <a:rPr lang="hu-HU" sz="6000" dirty="0">
                <a:solidFill>
                  <a:schemeClr val="accent2">
                    <a:lumMod val="75000"/>
                  </a:schemeClr>
                </a:solidFill>
              </a:rPr>
              <a:t>1.0</a:t>
            </a:r>
          </a:p>
        </p:txBody>
      </p:sp>
      <p:sp>
        <p:nvSpPr>
          <p:cNvPr id="13" name="TextBox 12">
            <a:extLst>
              <a:ext uri="{FF2B5EF4-FFF2-40B4-BE49-F238E27FC236}">
                <a16:creationId xmlns:a16="http://schemas.microsoft.com/office/drawing/2014/main" id="{53D23CC1-2256-F842-A61C-4F271A8CCB23}"/>
              </a:ext>
            </a:extLst>
          </p:cNvPr>
          <p:cNvSpPr txBox="1"/>
          <p:nvPr/>
        </p:nvSpPr>
        <p:spPr>
          <a:xfrm>
            <a:off x="8413992" y="976749"/>
            <a:ext cx="1274708" cy="1015663"/>
          </a:xfrm>
          <a:prstGeom prst="rect">
            <a:avLst/>
          </a:prstGeom>
          <a:noFill/>
        </p:spPr>
        <p:txBody>
          <a:bodyPr wrap="none" rtlCol="0">
            <a:spAutoFit/>
          </a:bodyPr>
          <a:lstStyle/>
          <a:p>
            <a:r>
              <a:rPr lang="hu-HU" sz="6000" dirty="0">
                <a:solidFill>
                  <a:srgbClr val="FF0000"/>
                </a:solidFill>
              </a:rPr>
              <a:t>4.0</a:t>
            </a:r>
          </a:p>
        </p:txBody>
      </p:sp>
      <p:grpSp>
        <p:nvGrpSpPr>
          <p:cNvPr id="4" name="Group 3">
            <a:extLst>
              <a:ext uri="{FF2B5EF4-FFF2-40B4-BE49-F238E27FC236}">
                <a16:creationId xmlns:a16="http://schemas.microsoft.com/office/drawing/2014/main" id="{18891862-2E7E-9F4A-B843-86D22365377D}"/>
              </a:ext>
            </a:extLst>
          </p:cNvPr>
          <p:cNvGrpSpPr/>
          <p:nvPr/>
        </p:nvGrpSpPr>
        <p:grpSpPr>
          <a:xfrm>
            <a:off x="687286" y="1026420"/>
            <a:ext cx="10011012" cy="4896538"/>
            <a:chOff x="378367" y="1099089"/>
            <a:chExt cx="10011012" cy="4896538"/>
          </a:xfrm>
        </p:grpSpPr>
        <p:sp>
          <p:nvSpPr>
            <p:cNvPr id="14" name="TextBox 13">
              <a:extLst>
                <a:ext uri="{FF2B5EF4-FFF2-40B4-BE49-F238E27FC236}">
                  <a16:creationId xmlns:a16="http://schemas.microsoft.com/office/drawing/2014/main" id="{B8633A13-A60E-284F-A8FB-44B47061E714}"/>
                </a:ext>
              </a:extLst>
            </p:cNvPr>
            <p:cNvSpPr txBox="1"/>
            <p:nvPr/>
          </p:nvSpPr>
          <p:spPr>
            <a:xfrm>
              <a:off x="378367" y="5048998"/>
              <a:ext cx="3330272" cy="646331"/>
            </a:xfrm>
            <a:prstGeom prst="rect">
              <a:avLst/>
            </a:prstGeom>
            <a:noFill/>
          </p:spPr>
          <p:txBody>
            <a:bodyPr wrap="square" rtlCol="0">
              <a:spAutoFit/>
            </a:bodyPr>
            <a:lstStyle/>
            <a:p>
              <a:r>
                <a:rPr lang="hu-HU" b="1" dirty="0"/>
                <a:t>Elérhető</a:t>
              </a:r>
              <a:r>
                <a:rPr lang="hu-HU" dirty="0"/>
                <a:t>, statikus, csak olvasható</a:t>
              </a:r>
            </a:p>
          </p:txBody>
        </p:sp>
        <p:grpSp>
          <p:nvGrpSpPr>
            <p:cNvPr id="2" name="Group 1">
              <a:extLst>
                <a:ext uri="{FF2B5EF4-FFF2-40B4-BE49-F238E27FC236}">
                  <a16:creationId xmlns:a16="http://schemas.microsoft.com/office/drawing/2014/main" id="{851DB0DC-FDDB-4C47-9C3D-A55D4AD94170}"/>
                </a:ext>
              </a:extLst>
            </p:cNvPr>
            <p:cNvGrpSpPr/>
            <p:nvPr/>
          </p:nvGrpSpPr>
          <p:grpSpPr>
            <a:xfrm>
              <a:off x="1431828" y="1099089"/>
              <a:ext cx="8957551" cy="4896538"/>
              <a:chOff x="2005857" y="1375872"/>
              <a:chExt cx="8957551" cy="4896538"/>
            </a:xfrm>
          </p:grpSpPr>
          <p:graphicFrame>
            <p:nvGraphicFramePr>
              <p:cNvPr id="7" name="Diagram 6">
                <a:extLst>
                  <a:ext uri="{FF2B5EF4-FFF2-40B4-BE49-F238E27FC236}">
                    <a16:creationId xmlns:a16="http://schemas.microsoft.com/office/drawing/2014/main" id="{4A2462FB-58A4-354A-882E-96BAF19BC287}"/>
                  </a:ext>
                </a:extLst>
              </p:cNvPr>
              <p:cNvGraphicFramePr/>
              <p:nvPr/>
            </p:nvGraphicFramePr>
            <p:xfrm>
              <a:off x="2036263" y="1409010"/>
              <a:ext cx="8927145" cy="486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AECFC8-8F67-9941-A367-B74DA3849A33}"/>
                  </a:ext>
                </a:extLst>
              </p:cNvPr>
              <p:cNvSpPr txBox="1"/>
              <p:nvPr/>
            </p:nvSpPr>
            <p:spPr>
              <a:xfrm>
                <a:off x="8610600" y="4201607"/>
                <a:ext cx="1274708" cy="1015663"/>
              </a:xfrm>
              <a:prstGeom prst="rect">
                <a:avLst/>
              </a:prstGeom>
              <a:noFill/>
            </p:spPr>
            <p:txBody>
              <a:bodyPr wrap="none" rtlCol="0">
                <a:spAutoFit/>
              </a:bodyPr>
              <a:lstStyle/>
              <a:p>
                <a:r>
                  <a:rPr lang="hu-HU" sz="6000" dirty="0">
                    <a:solidFill>
                      <a:srgbClr val="FFC000"/>
                    </a:solidFill>
                  </a:rPr>
                  <a:t>2.0</a:t>
                </a:r>
              </a:p>
            </p:txBody>
          </p:sp>
          <p:sp>
            <p:nvSpPr>
              <p:cNvPr id="12" name="TextBox 11">
                <a:extLst>
                  <a:ext uri="{FF2B5EF4-FFF2-40B4-BE49-F238E27FC236}">
                    <a16:creationId xmlns:a16="http://schemas.microsoft.com/office/drawing/2014/main" id="{BF8E2E97-1DAC-E74E-833E-72A0A3A3CE42}"/>
                  </a:ext>
                </a:extLst>
              </p:cNvPr>
              <p:cNvSpPr txBox="1"/>
              <p:nvPr/>
            </p:nvSpPr>
            <p:spPr>
              <a:xfrm>
                <a:off x="9215231" y="3047552"/>
                <a:ext cx="1274708" cy="1015663"/>
              </a:xfrm>
              <a:prstGeom prst="rect">
                <a:avLst/>
              </a:prstGeom>
              <a:noFill/>
            </p:spPr>
            <p:txBody>
              <a:bodyPr wrap="none" rtlCol="0">
                <a:spAutoFit/>
              </a:bodyPr>
              <a:lstStyle/>
              <a:p>
                <a:r>
                  <a:rPr lang="hu-HU" sz="6000" dirty="0">
                    <a:solidFill>
                      <a:srgbClr val="C00000"/>
                    </a:solidFill>
                  </a:rPr>
                  <a:t>3.0</a:t>
                </a:r>
              </a:p>
            </p:txBody>
          </p:sp>
          <p:sp>
            <p:nvSpPr>
              <p:cNvPr id="15" name="TextBox 14">
                <a:extLst>
                  <a:ext uri="{FF2B5EF4-FFF2-40B4-BE49-F238E27FC236}">
                    <a16:creationId xmlns:a16="http://schemas.microsoft.com/office/drawing/2014/main" id="{898815F6-8564-5E48-9673-9FAFAA50E2D5}"/>
                  </a:ext>
                </a:extLst>
              </p:cNvPr>
              <p:cNvSpPr txBox="1"/>
              <p:nvPr/>
            </p:nvSpPr>
            <p:spPr>
              <a:xfrm>
                <a:off x="3096956" y="1375872"/>
                <a:ext cx="3648466" cy="923330"/>
              </a:xfrm>
              <a:prstGeom prst="rect">
                <a:avLst/>
              </a:prstGeom>
              <a:noFill/>
            </p:spPr>
            <p:txBody>
              <a:bodyPr wrap="square" rtlCol="0">
                <a:spAutoFit/>
              </a:bodyPr>
              <a:lstStyle/>
              <a:p>
                <a:r>
                  <a:rPr lang="hu-HU" dirty="0"/>
                  <a:t>Big Data, </a:t>
                </a:r>
              </a:p>
              <a:p>
                <a:r>
                  <a:rPr lang="hu-HU" dirty="0"/>
                  <a:t>Mesterséges intelligencia,</a:t>
                </a:r>
              </a:p>
              <a:p>
                <a:r>
                  <a:rPr lang="hu-HU" dirty="0"/>
                  <a:t>Gépi tanulás, robotika</a:t>
                </a:r>
              </a:p>
            </p:txBody>
          </p:sp>
          <p:sp>
            <p:nvSpPr>
              <p:cNvPr id="16" name="TextBox 15">
                <a:extLst>
                  <a:ext uri="{FF2B5EF4-FFF2-40B4-BE49-F238E27FC236}">
                    <a16:creationId xmlns:a16="http://schemas.microsoft.com/office/drawing/2014/main" id="{8B5B69FC-2298-D54A-BF49-608CD81E8D0F}"/>
                  </a:ext>
                </a:extLst>
              </p:cNvPr>
              <p:cNvSpPr txBox="1"/>
              <p:nvPr/>
            </p:nvSpPr>
            <p:spPr>
              <a:xfrm>
                <a:off x="2005857" y="2606220"/>
                <a:ext cx="3468899" cy="923330"/>
              </a:xfrm>
              <a:prstGeom prst="rect">
                <a:avLst/>
              </a:prstGeom>
              <a:noFill/>
            </p:spPr>
            <p:txBody>
              <a:bodyPr wrap="square" rtlCol="0">
                <a:spAutoFit/>
              </a:bodyPr>
              <a:lstStyle/>
              <a:p>
                <a:r>
                  <a:rPr lang="hu-HU" dirty="0"/>
                  <a:t>Hálózatban kapcsolt eszközök, </a:t>
                </a:r>
                <a:r>
                  <a:rPr lang="en-US" dirty="0"/>
                  <a:t>(Internet of Things - IoT), </a:t>
                </a:r>
                <a:r>
                  <a:rPr lang="en-US" dirty="0" err="1"/>
                  <a:t>szenzorok</a:t>
                </a:r>
                <a:endParaRPr lang="en-US" dirty="0"/>
              </a:p>
            </p:txBody>
          </p:sp>
        </p:grpSp>
        <p:sp>
          <p:nvSpPr>
            <p:cNvPr id="17" name="TextBox 16">
              <a:extLst>
                <a:ext uri="{FF2B5EF4-FFF2-40B4-BE49-F238E27FC236}">
                  <a16:creationId xmlns:a16="http://schemas.microsoft.com/office/drawing/2014/main" id="{41E06AD6-2DDE-914C-A0E6-E783FEB02256}"/>
                </a:ext>
              </a:extLst>
            </p:cNvPr>
            <p:cNvSpPr txBox="1"/>
            <p:nvPr/>
          </p:nvSpPr>
          <p:spPr>
            <a:xfrm>
              <a:off x="692628" y="3501356"/>
              <a:ext cx="3866646" cy="923330"/>
            </a:xfrm>
            <a:prstGeom prst="rect">
              <a:avLst/>
            </a:prstGeom>
            <a:noFill/>
          </p:spPr>
          <p:txBody>
            <a:bodyPr wrap="square" rtlCol="0">
              <a:spAutoFit/>
            </a:bodyPr>
            <a:lstStyle/>
            <a:p>
              <a:r>
                <a:rPr lang="hu-HU" dirty="0"/>
                <a:t>Dinamikus, írható-olvasható, látványgazdag, interaktív, közösségi megosztók</a:t>
              </a:r>
            </a:p>
          </p:txBody>
        </p:sp>
      </p:grpSp>
      <p:sp>
        <p:nvSpPr>
          <p:cNvPr id="18" name="Title 8">
            <a:extLst>
              <a:ext uri="{FF2B5EF4-FFF2-40B4-BE49-F238E27FC236}">
                <a16:creationId xmlns:a16="http://schemas.microsoft.com/office/drawing/2014/main" id="{57940403-4208-CC44-990E-2597305D99C1}"/>
              </a:ext>
            </a:extLst>
          </p:cNvPr>
          <p:cNvSpPr txBox="1">
            <a:spLocks/>
          </p:cNvSpPr>
          <p:nvPr/>
        </p:nvSpPr>
        <p:spPr>
          <a:xfrm>
            <a:off x="1094442" y="6005767"/>
            <a:ext cx="4761507" cy="667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u-HU" dirty="0">
                <a:solidFill>
                  <a:schemeClr val="tx1"/>
                </a:solidFill>
              </a:rPr>
              <a:t>Technológiai fejlődés</a:t>
            </a:r>
          </a:p>
        </p:txBody>
      </p:sp>
    </p:spTree>
    <p:extLst>
      <p:ext uri="{BB962C8B-B14F-4D97-AF65-F5344CB8AC3E}">
        <p14:creationId xmlns:p14="http://schemas.microsoft.com/office/powerpoint/2010/main" val="452061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phone-8-health.jpg" descr="iphone-8-health.jpg"/>
          <p:cNvPicPr>
            <a:picLocks noChangeAspect="1"/>
          </p:cNvPicPr>
          <p:nvPr/>
        </p:nvPicPr>
        <p:blipFill>
          <a:blip r:embed="rId2"/>
          <a:stretch>
            <a:fillRect/>
          </a:stretch>
        </p:blipFill>
        <p:spPr>
          <a:xfrm>
            <a:off x="5053118" y="2363178"/>
            <a:ext cx="1613539" cy="3149629"/>
          </a:xfrm>
          <a:prstGeom prst="rect">
            <a:avLst/>
          </a:prstGeom>
          <a:ln w="12700">
            <a:miter lim="400000"/>
          </a:ln>
        </p:spPr>
      </p:pic>
      <p:pic>
        <p:nvPicPr>
          <p:cNvPr id="250" name="omron.jpeg" descr="omron.jpeg"/>
          <p:cNvPicPr>
            <a:picLocks noChangeAspect="1"/>
          </p:cNvPicPr>
          <p:nvPr/>
        </p:nvPicPr>
        <p:blipFill>
          <a:blip r:embed="rId3"/>
          <a:stretch>
            <a:fillRect/>
          </a:stretch>
        </p:blipFill>
        <p:spPr>
          <a:xfrm>
            <a:off x="9390910" y="1752205"/>
            <a:ext cx="1515331" cy="889547"/>
          </a:xfrm>
          <a:prstGeom prst="rect">
            <a:avLst/>
          </a:prstGeom>
          <a:ln w="12700">
            <a:miter lim="400000"/>
          </a:ln>
        </p:spPr>
      </p:pic>
      <p:pic>
        <p:nvPicPr>
          <p:cNvPr id="251" name="Image" descr="Image"/>
          <p:cNvPicPr>
            <a:picLocks noChangeAspect="1"/>
          </p:cNvPicPr>
          <p:nvPr/>
        </p:nvPicPr>
        <p:blipFill>
          <a:blip r:embed="rId4"/>
          <a:stretch>
            <a:fillRect/>
          </a:stretch>
        </p:blipFill>
        <p:spPr>
          <a:xfrm>
            <a:off x="7617457" y="2618851"/>
            <a:ext cx="918375" cy="924581"/>
          </a:xfrm>
          <a:prstGeom prst="rect">
            <a:avLst/>
          </a:prstGeom>
          <a:ln w="12700">
            <a:miter lim="400000"/>
          </a:ln>
        </p:spPr>
      </p:pic>
      <p:pic>
        <p:nvPicPr>
          <p:cNvPr id="252" name="images.jpeg" descr="images.jpeg"/>
          <p:cNvPicPr>
            <a:picLocks noChangeAspect="1"/>
          </p:cNvPicPr>
          <p:nvPr/>
        </p:nvPicPr>
        <p:blipFill>
          <a:blip r:embed="rId5"/>
          <a:stretch>
            <a:fillRect/>
          </a:stretch>
        </p:blipFill>
        <p:spPr>
          <a:xfrm>
            <a:off x="1024672" y="2348822"/>
            <a:ext cx="1108583" cy="1018569"/>
          </a:xfrm>
          <a:prstGeom prst="rect">
            <a:avLst/>
          </a:prstGeom>
          <a:ln w="12700">
            <a:miter lim="400000"/>
          </a:ln>
        </p:spPr>
      </p:pic>
      <p:pic>
        <p:nvPicPr>
          <p:cNvPr id="253" name="Unknown.jpeg" descr="Unknown.jpeg"/>
          <p:cNvPicPr>
            <a:picLocks noChangeAspect="1"/>
          </p:cNvPicPr>
          <p:nvPr/>
        </p:nvPicPr>
        <p:blipFill>
          <a:blip r:embed="rId6"/>
          <a:stretch>
            <a:fillRect/>
          </a:stretch>
        </p:blipFill>
        <p:spPr>
          <a:xfrm>
            <a:off x="9642708" y="3367391"/>
            <a:ext cx="1263533" cy="707579"/>
          </a:xfrm>
          <a:prstGeom prst="rect">
            <a:avLst/>
          </a:prstGeom>
          <a:ln w="12700">
            <a:miter lim="400000"/>
          </a:ln>
        </p:spPr>
      </p:pic>
      <p:pic>
        <p:nvPicPr>
          <p:cNvPr id="254" name="images.jpeg" descr="images.jpeg"/>
          <p:cNvPicPr>
            <a:picLocks noChangeAspect="1"/>
          </p:cNvPicPr>
          <p:nvPr/>
        </p:nvPicPr>
        <p:blipFill>
          <a:blip r:embed="rId7"/>
          <a:stretch>
            <a:fillRect/>
          </a:stretch>
        </p:blipFill>
        <p:spPr>
          <a:xfrm>
            <a:off x="7511118" y="4110569"/>
            <a:ext cx="924581" cy="924581"/>
          </a:xfrm>
          <a:prstGeom prst="rect">
            <a:avLst/>
          </a:prstGeom>
          <a:ln w="12700">
            <a:miter lim="400000"/>
          </a:ln>
        </p:spPr>
      </p:pic>
      <p:pic>
        <p:nvPicPr>
          <p:cNvPr id="255" name="images.jpeg" descr="images.jpeg"/>
          <p:cNvPicPr>
            <a:picLocks noChangeAspect="1"/>
          </p:cNvPicPr>
          <p:nvPr/>
        </p:nvPicPr>
        <p:blipFill>
          <a:blip r:embed="rId8"/>
          <a:stretch>
            <a:fillRect/>
          </a:stretch>
        </p:blipFill>
        <p:spPr>
          <a:xfrm>
            <a:off x="3094017" y="2727352"/>
            <a:ext cx="1247683" cy="707579"/>
          </a:xfrm>
          <a:prstGeom prst="rect">
            <a:avLst/>
          </a:prstGeom>
          <a:ln w="12700">
            <a:miter lim="400000"/>
          </a:ln>
        </p:spPr>
      </p:pic>
      <p:pic>
        <p:nvPicPr>
          <p:cNvPr id="256" name="libre_system_on_nhs_web.jpg" descr="libre_system_on_nhs_web.jpg"/>
          <p:cNvPicPr>
            <a:picLocks noChangeAspect="1"/>
          </p:cNvPicPr>
          <p:nvPr/>
        </p:nvPicPr>
        <p:blipFill>
          <a:blip r:embed="rId9"/>
          <a:stretch>
            <a:fillRect/>
          </a:stretch>
        </p:blipFill>
        <p:spPr>
          <a:xfrm>
            <a:off x="2630289" y="3800644"/>
            <a:ext cx="1833834" cy="889547"/>
          </a:xfrm>
          <a:prstGeom prst="rect">
            <a:avLst/>
          </a:prstGeom>
          <a:ln w="12700">
            <a:miter lim="400000"/>
          </a:ln>
        </p:spPr>
      </p:pic>
      <p:pic>
        <p:nvPicPr>
          <p:cNvPr id="257" name="Unknown.jpeg" descr="Unknown.jpeg"/>
          <p:cNvPicPr>
            <a:picLocks noChangeAspect="1"/>
          </p:cNvPicPr>
          <p:nvPr/>
        </p:nvPicPr>
        <p:blipFill>
          <a:blip r:embed="rId10"/>
          <a:stretch>
            <a:fillRect/>
          </a:stretch>
        </p:blipFill>
        <p:spPr>
          <a:xfrm>
            <a:off x="7567360" y="5411330"/>
            <a:ext cx="1018569" cy="1018570"/>
          </a:xfrm>
          <a:prstGeom prst="rect">
            <a:avLst/>
          </a:prstGeom>
          <a:ln w="12700">
            <a:miter lim="400000"/>
          </a:ln>
        </p:spPr>
      </p:pic>
      <p:pic>
        <p:nvPicPr>
          <p:cNvPr id="258" name="Unknown.jpeg" descr="Unknown.jpeg"/>
          <p:cNvPicPr>
            <a:picLocks noChangeAspect="1"/>
          </p:cNvPicPr>
          <p:nvPr/>
        </p:nvPicPr>
        <p:blipFill>
          <a:blip r:embed="rId11"/>
          <a:stretch>
            <a:fillRect/>
          </a:stretch>
        </p:blipFill>
        <p:spPr>
          <a:xfrm>
            <a:off x="3299715" y="4879678"/>
            <a:ext cx="1108176" cy="1784350"/>
          </a:xfrm>
          <a:prstGeom prst="rect">
            <a:avLst/>
          </a:prstGeom>
          <a:ln w="12700">
            <a:miter lim="400000"/>
          </a:ln>
        </p:spPr>
      </p:pic>
      <p:pic>
        <p:nvPicPr>
          <p:cNvPr id="259" name="Unknown.jpeg" descr="Unknown.jpeg"/>
          <p:cNvPicPr>
            <a:picLocks noChangeAspect="1"/>
          </p:cNvPicPr>
          <p:nvPr/>
        </p:nvPicPr>
        <p:blipFill>
          <a:blip r:embed="rId12"/>
          <a:stretch>
            <a:fillRect/>
          </a:stretch>
        </p:blipFill>
        <p:spPr>
          <a:xfrm>
            <a:off x="5167025" y="5799801"/>
            <a:ext cx="1247683" cy="784761"/>
          </a:xfrm>
          <a:prstGeom prst="rect">
            <a:avLst/>
          </a:prstGeom>
          <a:ln w="12700">
            <a:miter lim="400000"/>
          </a:ln>
        </p:spPr>
      </p:pic>
      <p:sp>
        <p:nvSpPr>
          <p:cNvPr id="14" name="Title 1">
            <a:extLst>
              <a:ext uri="{FF2B5EF4-FFF2-40B4-BE49-F238E27FC236}">
                <a16:creationId xmlns:a16="http://schemas.microsoft.com/office/drawing/2014/main" id="{8BFB9576-DFF1-8648-A008-19896148A30A}"/>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dirty="0"/>
              <a:t>Fizikai állapot karbantartása, egészségmegőrzés</a:t>
            </a:r>
          </a:p>
        </p:txBody>
      </p:sp>
    </p:spTree>
    <p:extLst>
      <p:ext uri="{BB962C8B-B14F-4D97-AF65-F5344CB8AC3E}">
        <p14:creationId xmlns:p14="http://schemas.microsoft.com/office/powerpoint/2010/main" val="46650113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249"/>
                                        </p:tgtEl>
                                        <p:attrNameLst>
                                          <p:attrName>style.visibility</p:attrName>
                                        </p:attrNameLst>
                                      </p:cBhvr>
                                      <p:to>
                                        <p:strVal val="visible"/>
                                      </p:to>
                                    </p:set>
                                    <p:animEffect transition="in" filter="box(out)">
                                      <p:cBhvr>
                                        <p:cTn id="7" dur="10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5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iterate>
                                    <p:tmAbs val="0"/>
                                  </p:iterate>
                                  <p:childTnLst>
                                    <p:set>
                                      <p:cBhvr>
                                        <p:cTn id="26" fill="hold"/>
                                        <p:tgtEl>
                                          <p:spTgt spid="250"/>
                                        </p:tgtEl>
                                        <p:attrNameLst>
                                          <p:attrName>style.visibility</p:attrName>
                                        </p:attrNameLst>
                                      </p:cBhvr>
                                      <p:to>
                                        <p:strVal val="visible"/>
                                      </p:to>
                                    </p:set>
                                    <p:anim calcmode="lin" valueType="num">
                                      <p:cBhvr>
                                        <p:cTn id="27" dur="1000" fill="hold"/>
                                        <p:tgtEl>
                                          <p:spTgt spid="250"/>
                                        </p:tgtEl>
                                        <p:attrNameLst>
                                          <p:attrName>ppt_x</p:attrName>
                                        </p:attrNameLst>
                                      </p:cBhvr>
                                      <p:tavLst>
                                        <p:tav tm="0">
                                          <p:val>
                                            <p:strVal val="0-#ppt_w/2"/>
                                          </p:val>
                                        </p:tav>
                                        <p:tav tm="100000">
                                          <p:val>
                                            <p:strVal val="#ppt_x"/>
                                          </p:val>
                                        </p:tav>
                                      </p:tavLst>
                                    </p:anim>
                                    <p:anim calcmode="lin" valueType="num">
                                      <p:cBhvr>
                                        <p:cTn id="28" dur="1000" fill="hold"/>
                                        <p:tgtEl>
                                          <p:spTgt spid="25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2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p:tmAbs val="0"/>
                                  </p:iterate>
                                  <p:childTnLst>
                                    <p:set>
                                      <p:cBhvr>
                                        <p:cTn id="40" fill="hold"/>
                                        <p:tgtEl>
                                          <p:spTgt spid="257"/>
                                        </p:tgtEl>
                                        <p:attrNameLst>
                                          <p:attrName>style.visibility</p:attrName>
                                        </p:attrNameLst>
                                      </p:cBhvr>
                                      <p:to>
                                        <p:strVal val="visible"/>
                                      </p:to>
                                    </p:set>
                                    <p:anim calcmode="lin" valueType="num">
                                      <p:cBhvr>
                                        <p:cTn id="41" dur="1000" fill="hold"/>
                                        <p:tgtEl>
                                          <p:spTgt spid="257"/>
                                        </p:tgtEl>
                                        <p:attrNameLst>
                                          <p:attrName>ppt_x</p:attrName>
                                        </p:attrNameLst>
                                      </p:cBhvr>
                                      <p:tavLst>
                                        <p:tav tm="0">
                                          <p:val>
                                            <p:strVal val="#ppt_x"/>
                                          </p:val>
                                        </p:tav>
                                        <p:tav tm="100000">
                                          <p:val>
                                            <p:strVal val="#ppt_x"/>
                                          </p:val>
                                        </p:tav>
                                      </p:tavLst>
                                    </p:anim>
                                    <p:anim calcmode="lin" valueType="num">
                                      <p:cBhvr>
                                        <p:cTn id="42" dur="1000" fill="hold"/>
                                        <p:tgtEl>
                                          <p:spTgt spid="25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iterate>
                                    <p:tmAbs val="0"/>
                                  </p:iterate>
                                  <p:childTnLst>
                                    <p:set>
                                      <p:cBhvr>
                                        <p:cTn id="46" fill="hold"/>
                                        <p:tgtEl>
                                          <p:spTgt spid="258"/>
                                        </p:tgtEl>
                                        <p:attrNameLst>
                                          <p:attrName>style.visibility</p:attrName>
                                        </p:attrNameLst>
                                      </p:cBhvr>
                                      <p:to>
                                        <p:strVal val="visible"/>
                                      </p:to>
                                    </p:set>
                                    <p:anim calcmode="lin" valueType="num">
                                      <p:cBhvr>
                                        <p:cTn id="47" dur="1000" fill="hold"/>
                                        <p:tgtEl>
                                          <p:spTgt spid="258"/>
                                        </p:tgtEl>
                                        <p:attrNameLst>
                                          <p:attrName>ppt_x</p:attrName>
                                        </p:attrNameLst>
                                      </p:cBhvr>
                                      <p:tavLst>
                                        <p:tav tm="0">
                                          <p:val>
                                            <p:strVal val="0-#ppt_w/2"/>
                                          </p:val>
                                        </p:tav>
                                        <p:tav tm="100000">
                                          <p:val>
                                            <p:strVal val="#ppt_x"/>
                                          </p:val>
                                        </p:tav>
                                      </p:tavLst>
                                    </p:anim>
                                    <p:anim calcmode="lin" valueType="num">
                                      <p:cBhvr>
                                        <p:cTn id="48" dur="1000" fill="hold"/>
                                        <p:tgtEl>
                                          <p:spTgt spid="25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p:tmAbs val="0"/>
                                  </p:iterate>
                                  <p:childTnLst>
                                    <p:set>
                                      <p:cBhvr>
                                        <p:cTn id="52" fill="hold"/>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advAuto="0"/>
      <p:bldP spid="250" grpId="0" animBg="1" advAuto="0"/>
      <p:bldP spid="251" grpId="0" animBg="1" advAuto="0"/>
      <p:bldP spid="252" grpId="0" animBg="1" advAuto="0"/>
      <p:bldP spid="253" grpId="0" animBg="1" advAuto="0"/>
      <p:bldP spid="254" grpId="0" animBg="1" advAuto="0"/>
      <p:bldP spid="255" grpId="0" animBg="1" advAuto="0"/>
      <p:bldP spid="256" grpId="0" animBg="1" advAuto="0"/>
      <p:bldP spid="257" grpId="0" animBg="1" advAuto="0"/>
      <p:bldP spid="258" grpId="0" animBg="1" advAuto="0"/>
      <p:bldP spid="25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Other Useful Applications"/>
          <p:cNvSpPr txBox="1"/>
          <p:nvPr/>
        </p:nvSpPr>
        <p:spPr>
          <a:xfrm>
            <a:off x="7607791" y="5908734"/>
            <a:ext cx="2990386" cy="385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defTabSz="414781">
              <a:defRPr sz="2840" b="0"/>
            </a:lvl1pPr>
          </a:lstStyle>
          <a:p>
            <a:r>
              <a:rPr lang="hu-HU" sz="1997" dirty="0"/>
              <a:t>Tanulás, olvasás</a:t>
            </a:r>
            <a:endParaRPr sz="1997" dirty="0"/>
          </a:p>
        </p:txBody>
      </p:sp>
      <p:pic>
        <p:nvPicPr>
          <p:cNvPr id="325" name="Screenshot 2019-05-03 at 11.38.13.png" descr="Screenshot 2019-05-03 at 11.38.13.png"/>
          <p:cNvPicPr>
            <a:picLocks noChangeAspect="1"/>
          </p:cNvPicPr>
          <p:nvPr/>
        </p:nvPicPr>
        <p:blipFill>
          <a:blip r:embed="rId2"/>
          <a:stretch>
            <a:fillRect/>
          </a:stretch>
        </p:blipFill>
        <p:spPr>
          <a:xfrm>
            <a:off x="1168210" y="1982781"/>
            <a:ext cx="4646561" cy="1446219"/>
          </a:xfrm>
          <a:prstGeom prst="rect">
            <a:avLst/>
          </a:prstGeom>
          <a:ln w="12700">
            <a:miter lim="400000"/>
          </a:ln>
        </p:spPr>
      </p:pic>
      <p:pic>
        <p:nvPicPr>
          <p:cNvPr id="327" name="Unknown.jpeg" descr="Unknown.jpeg"/>
          <p:cNvPicPr>
            <a:picLocks noChangeAspect="1"/>
          </p:cNvPicPr>
          <p:nvPr/>
        </p:nvPicPr>
        <p:blipFill>
          <a:blip r:embed="rId3"/>
          <a:stretch>
            <a:fillRect/>
          </a:stretch>
        </p:blipFill>
        <p:spPr>
          <a:xfrm>
            <a:off x="7674805" y="1867954"/>
            <a:ext cx="2678907" cy="1500188"/>
          </a:xfrm>
          <a:prstGeom prst="rect">
            <a:avLst/>
          </a:prstGeom>
          <a:ln w="12700">
            <a:miter lim="400000"/>
          </a:ln>
        </p:spPr>
      </p:pic>
      <p:pic>
        <p:nvPicPr>
          <p:cNvPr id="328" name="android_header.png" descr="android_header.png"/>
          <p:cNvPicPr>
            <a:picLocks noChangeAspect="1"/>
          </p:cNvPicPr>
          <p:nvPr/>
        </p:nvPicPr>
        <p:blipFill>
          <a:blip r:embed="rId4"/>
          <a:stretch>
            <a:fillRect/>
          </a:stretch>
        </p:blipFill>
        <p:spPr>
          <a:xfrm>
            <a:off x="1578234" y="3772258"/>
            <a:ext cx="3826512" cy="2682385"/>
          </a:xfrm>
          <a:prstGeom prst="rect">
            <a:avLst/>
          </a:prstGeom>
          <a:ln w="12700">
            <a:miter lim="400000"/>
          </a:ln>
        </p:spPr>
      </p:pic>
      <p:pic>
        <p:nvPicPr>
          <p:cNvPr id="331" name="Unknown.jpeg" descr="Unknown.jpeg"/>
          <p:cNvPicPr>
            <a:picLocks noChangeAspect="1"/>
          </p:cNvPicPr>
          <p:nvPr/>
        </p:nvPicPr>
        <p:blipFill>
          <a:blip r:embed="rId5"/>
          <a:stretch>
            <a:fillRect/>
          </a:stretch>
        </p:blipFill>
        <p:spPr>
          <a:xfrm>
            <a:off x="7476607" y="3772258"/>
            <a:ext cx="2312790" cy="1732360"/>
          </a:xfrm>
          <a:prstGeom prst="rect">
            <a:avLst/>
          </a:prstGeom>
          <a:ln w="12700">
            <a:miter lim="400000"/>
          </a:ln>
        </p:spPr>
      </p:pic>
      <p:sp>
        <p:nvSpPr>
          <p:cNvPr id="11" name="Title 1">
            <a:extLst>
              <a:ext uri="{FF2B5EF4-FFF2-40B4-BE49-F238E27FC236}">
                <a16:creationId xmlns:a16="http://schemas.microsoft.com/office/drawing/2014/main" id="{B49B3105-989A-5A45-AB43-A629EC2F6012}"/>
              </a:ext>
            </a:extLst>
          </p:cNvPr>
          <p:cNvSpPr txBox="1">
            <a:spLocks/>
          </p:cNvSpPr>
          <p:nvPr/>
        </p:nvSpPr>
        <p:spPr>
          <a:xfrm>
            <a:off x="556971" y="8148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dirty="0"/>
              <a:t>Szellemi frissesség megőrzése</a:t>
            </a:r>
          </a:p>
        </p:txBody>
      </p:sp>
      <p:sp>
        <p:nvSpPr>
          <p:cNvPr id="2" name="TextBox 1">
            <a:extLst>
              <a:ext uri="{FF2B5EF4-FFF2-40B4-BE49-F238E27FC236}">
                <a16:creationId xmlns:a16="http://schemas.microsoft.com/office/drawing/2014/main" id="{BCBC041A-0375-1944-8B0C-4AF0E639CF04}"/>
              </a:ext>
            </a:extLst>
          </p:cNvPr>
          <p:cNvSpPr txBox="1"/>
          <p:nvPr/>
        </p:nvSpPr>
        <p:spPr>
          <a:xfrm>
            <a:off x="2181726" y="1395736"/>
            <a:ext cx="1571136" cy="369332"/>
          </a:xfrm>
          <a:prstGeom prst="rect">
            <a:avLst/>
          </a:prstGeom>
          <a:noFill/>
        </p:spPr>
        <p:txBody>
          <a:bodyPr wrap="none" rtlCol="0">
            <a:spAutoFit/>
          </a:bodyPr>
          <a:lstStyle/>
          <a:p>
            <a:r>
              <a:rPr lang="hu-HU" dirty="0"/>
              <a:t>Kommunikáció</a:t>
            </a:r>
          </a:p>
        </p:txBody>
      </p:sp>
      <p:sp>
        <p:nvSpPr>
          <p:cNvPr id="3" name="Rectangle 2">
            <a:extLst>
              <a:ext uri="{FF2B5EF4-FFF2-40B4-BE49-F238E27FC236}">
                <a16:creationId xmlns:a16="http://schemas.microsoft.com/office/drawing/2014/main" id="{40A4BA01-BE82-654D-B26A-212BE559DFFE}"/>
              </a:ext>
            </a:extLst>
          </p:cNvPr>
          <p:cNvSpPr/>
          <p:nvPr/>
        </p:nvSpPr>
        <p:spPr>
          <a:xfrm>
            <a:off x="8442034" y="1353382"/>
            <a:ext cx="660950" cy="369332"/>
          </a:xfrm>
          <a:prstGeom prst="rect">
            <a:avLst/>
          </a:prstGeom>
        </p:spPr>
        <p:txBody>
          <a:bodyPr wrap="none">
            <a:spAutoFit/>
          </a:bodyPr>
          <a:lstStyle/>
          <a:p>
            <a:r>
              <a:rPr lang="hu-HU" dirty="0"/>
              <a:t>Játék</a:t>
            </a:r>
          </a:p>
        </p:txBody>
      </p:sp>
    </p:spTree>
    <p:extLst>
      <p:ext uri="{BB962C8B-B14F-4D97-AF65-F5344CB8AC3E}">
        <p14:creationId xmlns:p14="http://schemas.microsoft.com/office/powerpoint/2010/main" val="364599518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325"/>
                                        </p:tgtEl>
                                        <p:attrNameLst>
                                          <p:attrName>style.visibility</p:attrName>
                                        </p:attrNameLst>
                                      </p:cBhvr>
                                      <p:to>
                                        <p:strVal val="visible"/>
                                      </p:to>
                                    </p:set>
                                    <p:animEffect transition="in" filter="box(out)">
                                      <p:cBhvr>
                                        <p:cTn id="7" dur="1000"/>
                                        <p:tgtEl>
                                          <p:spTgt spid="325"/>
                                        </p:tgtEl>
                                      </p:cBhvr>
                                    </p:animEffect>
                                  </p:childTnLst>
                                </p:cTn>
                              </p:par>
                            </p:childTnLst>
                          </p:cTn>
                        </p:par>
                        <p:par>
                          <p:cTn id="8" fill="hold">
                            <p:stCondLst>
                              <p:cond delay="1000"/>
                            </p:stCondLst>
                            <p:childTnLst>
                              <p:par>
                                <p:cTn id="9" presetID="4" presetClass="entr" presetSubtype="32" fill="hold" grpId="0" nodeType="afterEffect">
                                  <p:stCondLst>
                                    <p:cond delay="0"/>
                                  </p:stCondLst>
                                  <p:iterate>
                                    <p:tmAbs val="0"/>
                                  </p:iterate>
                                  <p:childTnLst>
                                    <p:set>
                                      <p:cBhvr>
                                        <p:cTn id="10" fill="hold"/>
                                        <p:tgtEl>
                                          <p:spTgt spid="327"/>
                                        </p:tgtEl>
                                        <p:attrNameLst>
                                          <p:attrName>style.visibility</p:attrName>
                                        </p:attrNameLst>
                                      </p:cBhvr>
                                      <p:to>
                                        <p:strVal val="visible"/>
                                      </p:to>
                                    </p:set>
                                    <p:animEffect transition="in" filter="box(out)">
                                      <p:cBhvr>
                                        <p:cTn id="11" dur="1000"/>
                                        <p:tgtEl>
                                          <p:spTgt spid="327"/>
                                        </p:tgtEl>
                                      </p:cBhvr>
                                    </p:animEffect>
                                  </p:childTnLst>
                                </p:cTn>
                              </p:par>
                            </p:childTnLst>
                          </p:cTn>
                        </p:par>
                        <p:par>
                          <p:cTn id="12" fill="hold">
                            <p:stCondLst>
                              <p:cond delay="2000"/>
                            </p:stCondLst>
                            <p:childTnLst>
                              <p:par>
                                <p:cTn id="13" presetID="4" presetClass="entr" presetSubtype="32" fill="hold" grpId="0" nodeType="afterEffect">
                                  <p:stCondLst>
                                    <p:cond delay="0"/>
                                  </p:stCondLst>
                                  <p:iterate>
                                    <p:tmAbs val="0"/>
                                  </p:iterate>
                                  <p:childTnLst>
                                    <p:set>
                                      <p:cBhvr>
                                        <p:cTn id="14" fill="hold"/>
                                        <p:tgtEl>
                                          <p:spTgt spid="328"/>
                                        </p:tgtEl>
                                        <p:attrNameLst>
                                          <p:attrName>style.visibility</p:attrName>
                                        </p:attrNameLst>
                                      </p:cBhvr>
                                      <p:to>
                                        <p:strVal val="visible"/>
                                      </p:to>
                                    </p:set>
                                    <p:animEffect transition="in" filter="box(out)">
                                      <p:cBhvr>
                                        <p:cTn id="15" dur="1000"/>
                                        <p:tgtEl>
                                          <p:spTgt spid="328"/>
                                        </p:tgtEl>
                                      </p:cBhvr>
                                    </p:animEffect>
                                  </p:childTnLst>
                                </p:cTn>
                              </p:par>
                            </p:childTnLst>
                          </p:cTn>
                        </p:par>
                        <p:par>
                          <p:cTn id="16" fill="hold">
                            <p:stCondLst>
                              <p:cond delay="3000"/>
                            </p:stCondLst>
                            <p:childTnLst>
                              <p:par>
                                <p:cTn id="17" presetID="4" presetClass="entr" presetSubtype="32" fill="hold" grpId="0" nodeType="afterEffect">
                                  <p:stCondLst>
                                    <p:cond delay="0"/>
                                  </p:stCondLst>
                                  <p:iterate>
                                    <p:tmAbs val="0"/>
                                  </p:iterate>
                                  <p:childTnLst>
                                    <p:set>
                                      <p:cBhvr>
                                        <p:cTn id="18" fill="hold"/>
                                        <p:tgtEl>
                                          <p:spTgt spid="331"/>
                                        </p:tgtEl>
                                        <p:attrNameLst>
                                          <p:attrName>style.visibility</p:attrName>
                                        </p:attrNameLst>
                                      </p:cBhvr>
                                      <p:to>
                                        <p:strVal val="visible"/>
                                      </p:to>
                                    </p:set>
                                    <p:animEffect transition="in" filter="box(out)">
                                      <p:cBhvr>
                                        <p:cTn id="19"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advAuto="0"/>
      <p:bldP spid="327" grpId="0" animBg="1" advAuto="0"/>
      <p:bldP spid="328" grpId="0" animBg="1" advAuto="0"/>
      <p:bldP spid="33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CA7BF91-E209-0F4C-9712-62C2C408729D}"/>
              </a:ext>
            </a:extLst>
          </p:cNvPr>
          <p:cNvPicPr>
            <a:picLocks noChangeAspect="1"/>
          </p:cNvPicPr>
          <p:nvPr/>
        </p:nvPicPr>
        <p:blipFill>
          <a:blip r:embed="rId2"/>
          <a:stretch>
            <a:fillRect/>
          </a:stretch>
        </p:blipFill>
        <p:spPr>
          <a:xfrm>
            <a:off x="1046561" y="1207247"/>
            <a:ext cx="10098877" cy="4443506"/>
          </a:xfrm>
          <a:prstGeom prst="rect">
            <a:avLst/>
          </a:prstGeom>
        </p:spPr>
      </p:pic>
    </p:spTree>
    <p:extLst>
      <p:ext uri="{BB962C8B-B14F-4D97-AF65-F5344CB8AC3E}">
        <p14:creationId xmlns:p14="http://schemas.microsoft.com/office/powerpoint/2010/main" val="407594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232591_13532_L.jpg" descr="232591_13532_L.jpg"/>
          <p:cNvPicPr>
            <a:picLocks noChangeAspect="1"/>
          </p:cNvPicPr>
          <p:nvPr/>
        </p:nvPicPr>
        <p:blipFill>
          <a:blip r:embed="rId2"/>
          <a:stretch>
            <a:fillRect/>
          </a:stretch>
        </p:blipFill>
        <p:spPr>
          <a:xfrm>
            <a:off x="411124" y="184170"/>
            <a:ext cx="711032" cy="711032"/>
          </a:xfrm>
          <a:prstGeom prst="rect">
            <a:avLst/>
          </a:prstGeom>
          <a:ln w="12700">
            <a:miter lim="400000"/>
          </a:ln>
        </p:spPr>
      </p:pic>
      <p:pic>
        <p:nvPicPr>
          <p:cNvPr id="312" name="screen_map.png" descr="screen_map.png"/>
          <p:cNvPicPr>
            <a:picLocks noChangeAspect="1"/>
          </p:cNvPicPr>
          <p:nvPr/>
        </p:nvPicPr>
        <p:blipFill>
          <a:blip r:embed="rId3"/>
          <a:stretch>
            <a:fillRect/>
          </a:stretch>
        </p:blipFill>
        <p:spPr>
          <a:xfrm>
            <a:off x="6078141" y="1428750"/>
            <a:ext cx="2146261" cy="4647370"/>
          </a:xfrm>
          <a:prstGeom prst="rect">
            <a:avLst/>
          </a:prstGeom>
          <a:ln w="12700">
            <a:miter lim="400000"/>
          </a:ln>
        </p:spPr>
      </p:pic>
      <p:pic>
        <p:nvPicPr>
          <p:cNvPr id="313" name="IMG_0453.PNG" descr="IMG_0453.PNG"/>
          <p:cNvPicPr>
            <a:picLocks noChangeAspect="1"/>
          </p:cNvPicPr>
          <p:nvPr/>
        </p:nvPicPr>
        <p:blipFill>
          <a:blip r:embed="rId4"/>
          <a:stretch>
            <a:fillRect/>
          </a:stretch>
        </p:blipFill>
        <p:spPr>
          <a:xfrm>
            <a:off x="6078141" y="1428750"/>
            <a:ext cx="2145499" cy="4645721"/>
          </a:xfrm>
          <a:prstGeom prst="rect">
            <a:avLst/>
          </a:prstGeom>
          <a:ln w="12700">
            <a:miter lim="400000"/>
          </a:ln>
        </p:spPr>
      </p:pic>
      <p:pic>
        <p:nvPicPr>
          <p:cNvPr id="314" name="IMG_0454.PNG" descr="IMG_0454.PNG"/>
          <p:cNvPicPr>
            <a:picLocks noChangeAspect="1"/>
          </p:cNvPicPr>
          <p:nvPr/>
        </p:nvPicPr>
        <p:blipFill>
          <a:blip r:embed="rId5"/>
          <a:stretch>
            <a:fillRect/>
          </a:stretch>
        </p:blipFill>
        <p:spPr>
          <a:xfrm>
            <a:off x="6078141" y="1428750"/>
            <a:ext cx="2146261" cy="4647371"/>
          </a:xfrm>
          <a:prstGeom prst="rect">
            <a:avLst/>
          </a:prstGeom>
          <a:ln w="12700">
            <a:miter lim="400000"/>
          </a:ln>
        </p:spPr>
      </p:pic>
      <p:pic>
        <p:nvPicPr>
          <p:cNvPr id="320" name="ios12-iphone-x-find-my-friends-add-friends.jpg" descr="ios12-iphone-x-find-my-friends-add-friends.jpg"/>
          <p:cNvPicPr>
            <a:picLocks noChangeAspect="1"/>
          </p:cNvPicPr>
          <p:nvPr/>
        </p:nvPicPr>
        <p:blipFill>
          <a:blip r:embed="rId6"/>
          <a:stretch>
            <a:fillRect/>
          </a:stretch>
        </p:blipFill>
        <p:spPr>
          <a:xfrm>
            <a:off x="1122156" y="1475432"/>
            <a:ext cx="2437604" cy="4898059"/>
          </a:xfrm>
          <a:prstGeom prst="rect">
            <a:avLst/>
          </a:prstGeom>
          <a:ln w="12700">
            <a:miter lim="400000"/>
          </a:ln>
        </p:spPr>
      </p:pic>
      <p:pic>
        <p:nvPicPr>
          <p:cNvPr id="321" name="largeImg_thumb800.png" descr="largeImg_thumb800.png"/>
          <p:cNvPicPr>
            <a:picLocks noChangeAspect="1"/>
          </p:cNvPicPr>
          <p:nvPr/>
        </p:nvPicPr>
        <p:blipFill>
          <a:blip r:embed="rId7"/>
          <a:stretch>
            <a:fillRect/>
          </a:stretch>
        </p:blipFill>
        <p:spPr>
          <a:xfrm>
            <a:off x="4228819" y="1176412"/>
            <a:ext cx="7143751" cy="5197079"/>
          </a:xfrm>
          <a:prstGeom prst="rect">
            <a:avLst/>
          </a:prstGeom>
          <a:ln w="12700">
            <a:miter lim="400000"/>
          </a:ln>
        </p:spPr>
      </p:pic>
      <p:sp>
        <p:nvSpPr>
          <p:cNvPr id="2" name="TextBox 1">
            <a:extLst>
              <a:ext uri="{FF2B5EF4-FFF2-40B4-BE49-F238E27FC236}">
                <a16:creationId xmlns:a16="http://schemas.microsoft.com/office/drawing/2014/main" id="{7CF9CB9A-50C7-824A-9021-054CBAC8D8E3}"/>
              </a:ext>
            </a:extLst>
          </p:cNvPr>
          <p:cNvSpPr txBox="1"/>
          <p:nvPr/>
        </p:nvSpPr>
        <p:spPr>
          <a:xfrm>
            <a:off x="1684421" y="355020"/>
            <a:ext cx="1608197" cy="369332"/>
          </a:xfrm>
          <a:prstGeom prst="rect">
            <a:avLst/>
          </a:prstGeom>
          <a:noFill/>
        </p:spPr>
        <p:txBody>
          <a:bodyPr wrap="none" rtlCol="0">
            <a:spAutoFit/>
          </a:bodyPr>
          <a:lstStyle/>
          <a:p>
            <a:r>
              <a:rPr lang="hu-HU" dirty="0"/>
              <a:t>Mozgáskövetés</a:t>
            </a:r>
          </a:p>
        </p:txBody>
      </p:sp>
    </p:spTree>
    <p:extLst>
      <p:ext uri="{BB962C8B-B14F-4D97-AF65-F5344CB8AC3E}">
        <p14:creationId xmlns:p14="http://schemas.microsoft.com/office/powerpoint/2010/main" val="18177634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321"/>
                                        </p:tgtEl>
                                        <p:attrNameLst>
                                          <p:attrName>style.visibility</p:attrName>
                                        </p:attrNameLst>
                                      </p:cBhvr>
                                      <p:to>
                                        <p:strVal val="visible"/>
                                      </p:to>
                                    </p:set>
                                    <p:animEffect transition="in" filter="box(out)">
                                      <p:cBhvr>
                                        <p:cTn id="7" dur="1000"/>
                                        <p:tgtEl>
                                          <p:spTgt spid="321"/>
                                        </p:tgtEl>
                                      </p:cBhvr>
                                    </p:animEffect>
                                  </p:childTnLst>
                                </p:cTn>
                              </p:par>
                            </p:childTnLst>
                          </p:cTn>
                        </p:par>
                        <p:par>
                          <p:cTn id="8" fill="hold">
                            <p:stCondLst>
                              <p:cond delay="1000"/>
                            </p:stCondLst>
                            <p:childTnLst>
                              <p:par>
                                <p:cTn id="9" presetID="2" presetClass="exit" presetSubtype="2" fill="hold" grpId="1" nodeType="afterEffect">
                                  <p:stCondLst>
                                    <p:cond delay="0"/>
                                  </p:stCondLst>
                                  <p:iterate>
                                    <p:tmAbs val="0"/>
                                  </p:iterate>
                                  <p:childTnLst>
                                    <p:anim calcmode="lin" valueType="num">
                                      <p:cBhvr>
                                        <p:cTn id="10" dur="1000" fill="hold"/>
                                        <p:tgtEl>
                                          <p:spTgt spid="321"/>
                                        </p:tgtEl>
                                        <p:attrNameLst>
                                          <p:attrName>ppt_x</p:attrName>
                                        </p:attrNameLst>
                                      </p:cBhvr>
                                      <p:tavLst>
                                        <p:tav tm="0">
                                          <p:val>
                                            <p:strVal val="ppt_x"/>
                                          </p:val>
                                        </p:tav>
                                        <p:tav tm="100000">
                                          <p:val>
                                            <p:strVal val="1+ppt_w/2"/>
                                          </p:val>
                                        </p:tav>
                                      </p:tavLst>
                                    </p:anim>
                                    <p:anim calcmode="lin" valueType="num">
                                      <p:cBhvr>
                                        <p:cTn id="11" dur="1000" fill="hold"/>
                                        <p:tgtEl>
                                          <p:spTgt spid="321"/>
                                        </p:tgtEl>
                                        <p:attrNameLst>
                                          <p:attrName>ppt_y</p:attrName>
                                        </p:attrNameLst>
                                      </p:cBhvr>
                                      <p:tavLst>
                                        <p:tav tm="0">
                                          <p:val>
                                            <p:strVal val="ppt_y"/>
                                          </p:val>
                                        </p:tav>
                                        <p:tav tm="100000">
                                          <p:val>
                                            <p:strVal val="ppt_y"/>
                                          </p:val>
                                        </p:tav>
                                      </p:tavLst>
                                    </p:anim>
                                    <p:set>
                                      <p:cBhvr>
                                        <p:cTn id="12" fill="hold">
                                          <p:stCondLst>
                                            <p:cond delay="999"/>
                                          </p:stCondLst>
                                        </p:cTn>
                                        <p:tgtEl>
                                          <p:spTgt spid="321"/>
                                        </p:tgtEl>
                                        <p:attrNameLst>
                                          <p:attrName>style.visibility</p:attrName>
                                        </p:attrNameLst>
                                      </p:cBhvr>
                                      <p:to>
                                        <p:strVal val="hidden"/>
                                      </p:to>
                                    </p:set>
                                  </p:childTnLst>
                                </p:cTn>
                              </p:par>
                            </p:childTnLst>
                          </p:cTn>
                        </p:par>
                        <p:par>
                          <p:cTn id="13" fill="hold">
                            <p:stCondLst>
                              <p:cond delay="2000"/>
                            </p:stCondLst>
                            <p:childTnLst>
                              <p:par>
                                <p:cTn id="14" presetID="4" presetClass="entr" presetSubtype="32" fill="hold" grpId="0" nodeType="afterEffect">
                                  <p:stCondLst>
                                    <p:cond delay="0"/>
                                  </p:stCondLst>
                                  <p:iterate>
                                    <p:tmAbs val="0"/>
                                  </p:iterate>
                                  <p:childTnLst>
                                    <p:set>
                                      <p:cBhvr>
                                        <p:cTn id="15" fill="hold"/>
                                        <p:tgtEl>
                                          <p:spTgt spid="320"/>
                                        </p:tgtEl>
                                        <p:attrNameLst>
                                          <p:attrName>style.visibility</p:attrName>
                                        </p:attrNameLst>
                                      </p:cBhvr>
                                      <p:to>
                                        <p:strVal val="visible"/>
                                      </p:to>
                                    </p:set>
                                    <p:animEffect transition="in" filter="box(out)">
                                      <p:cBhvr>
                                        <p:cTn id="16" dur="1000"/>
                                        <p:tgtEl>
                                          <p:spTgt spid="32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iterate>
                                    <p:tmAbs val="0"/>
                                  </p:iterate>
                                  <p:childTnLst>
                                    <p:set>
                                      <p:cBhvr>
                                        <p:cTn id="20" fill="hold"/>
                                        <p:tgtEl>
                                          <p:spTgt spid="312"/>
                                        </p:tgtEl>
                                        <p:attrNameLst>
                                          <p:attrName>style.visibility</p:attrName>
                                        </p:attrNameLst>
                                      </p:cBhvr>
                                      <p:to>
                                        <p:strVal val="visible"/>
                                      </p:to>
                                    </p:set>
                                    <p:animEffect transition="in" filter="box(out)">
                                      <p:cBhvr>
                                        <p:cTn id="21" dur="1000"/>
                                        <p:tgtEl>
                                          <p:spTgt spid="312"/>
                                        </p:tgtEl>
                                      </p:cBhvr>
                                    </p:animEffect>
                                  </p:childTnLst>
                                </p:cTn>
                              </p:par>
                            </p:childTnLst>
                          </p:cTn>
                        </p:par>
                        <p:par>
                          <p:cTn id="22" fill="hold">
                            <p:stCondLst>
                              <p:cond delay="1000"/>
                            </p:stCondLst>
                            <p:childTnLst>
                              <p:par>
                                <p:cTn id="23" presetID="1" presetClass="exit" presetSubtype="0" fill="hold" grpId="1" nodeType="afterEffect">
                                  <p:stCondLst>
                                    <p:cond delay="0"/>
                                  </p:stCondLst>
                                  <p:iterate>
                                    <p:tmAbs val="0"/>
                                  </p:iterate>
                                  <p:childTnLst>
                                    <p:set>
                                      <p:cBhvr>
                                        <p:cTn id="24" fill="hold">
                                          <p:stCondLst>
                                            <p:cond delay="0"/>
                                          </p:stCondLst>
                                        </p:cTn>
                                        <p:tgtEl>
                                          <p:spTgt spid="3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iterate>
                                    <p:tmAbs val="0"/>
                                  </p:iterate>
                                  <p:childTnLst>
                                    <p:set>
                                      <p:cBhvr>
                                        <p:cTn id="28" fill="hold"/>
                                        <p:tgtEl>
                                          <p:spTgt spid="313"/>
                                        </p:tgtEl>
                                        <p:attrNameLst>
                                          <p:attrName>style.visibility</p:attrName>
                                        </p:attrNameLst>
                                      </p:cBhvr>
                                      <p:to>
                                        <p:strVal val="visible"/>
                                      </p:to>
                                    </p:set>
                                    <p:animEffect transition="in" filter="box(out)">
                                      <p:cBhvr>
                                        <p:cTn id="29" dur="1000"/>
                                        <p:tgtEl>
                                          <p:spTgt spid="31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iterate>
                                    <p:tmAbs val="0"/>
                                  </p:iterate>
                                  <p:childTnLst>
                                    <p:set>
                                      <p:cBhvr>
                                        <p:cTn id="33" fill="hold"/>
                                        <p:tgtEl>
                                          <p:spTgt spid="314"/>
                                        </p:tgtEl>
                                        <p:attrNameLst>
                                          <p:attrName>style.visibility</p:attrName>
                                        </p:attrNameLst>
                                      </p:cBhvr>
                                      <p:to>
                                        <p:strVal val="visible"/>
                                      </p:to>
                                    </p:set>
                                    <p:animEffect transition="in" filter="box(out)">
                                      <p:cBhvr>
                                        <p:cTn id="34"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advAuto="0"/>
      <p:bldP spid="313" grpId="0" animBg="1" advAuto="0"/>
      <p:bldP spid="314" grpId="0" animBg="1" advAuto="0"/>
      <p:bldP spid="320" grpId="0" animBg="1" advAuto="0"/>
      <p:bldP spid="320" grpId="1" animBg="1" advAuto="0"/>
      <p:bldP spid="321" grpId="0" animBg="1" advAuto="0"/>
      <p:bldP spid="321"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Other Useful Applications"/>
          <p:cNvSpPr txBox="1"/>
          <p:nvPr/>
        </p:nvSpPr>
        <p:spPr>
          <a:xfrm>
            <a:off x="3635044" y="2222184"/>
            <a:ext cx="2990386" cy="385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Autofit/>
          </a:bodyPr>
          <a:lstStyle>
            <a:lvl1pPr defTabSz="414781">
              <a:defRPr sz="2840" b="0"/>
            </a:lvl1pPr>
          </a:lstStyle>
          <a:p>
            <a:r>
              <a:rPr lang="hu-HU" sz="2800" dirty="0"/>
              <a:t>Rádió hallgatás, TV nézés</a:t>
            </a:r>
            <a:endParaRPr sz="2800" dirty="0"/>
          </a:p>
        </p:txBody>
      </p:sp>
      <p:pic>
        <p:nvPicPr>
          <p:cNvPr id="334" name="IMG_0455.PNG" descr="IMG_0455.PNG"/>
          <p:cNvPicPr>
            <a:picLocks noChangeAspect="1"/>
          </p:cNvPicPr>
          <p:nvPr/>
        </p:nvPicPr>
        <p:blipFill>
          <a:blip r:embed="rId2"/>
          <a:stretch>
            <a:fillRect/>
          </a:stretch>
        </p:blipFill>
        <p:spPr>
          <a:xfrm>
            <a:off x="1197477" y="1094536"/>
            <a:ext cx="1518549" cy="3288163"/>
          </a:xfrm>
          <a:prstGeom prst="rect">
            <a:avLst/>
          </a:prstGeom>
          <a:ln w="12700">
            <a:miter lim="400000"/>
          </a:ln>
        </p:spPr>
      </p:pic>
      <p:pic>
        <p:nvPicPr>
          <p:cNvPr id="337" name="Screenshot 2019-05-03 at 12.44.04.png" descr="Screenshot 2019-05-03 at 12.44.04.png"/>
          <p:cNvPicPr>
            <a:picLocks noChangeAspect="1"/>
          </p:cNvPicPr>
          <p:nvPr/>
        </p:nvPicPr>
        <p:blipFill>
          <a:blip r:embed="rId3"/>
          <a:stretch>
            <a:fillRect/>
          </a:stretch>
        </p:blipFill>
        <p:spPr>
          <a:xfrm>
            <a:off x="7238108" y="1646787"/>
            <a:ext cx="3712824" cy="2183662"/>
          </a:xfrm>
          <a:prstGeom prst="rect">
            <a:avLst/>
          </a:prstGeom>
          <a:ln w="12700">
            <a:miter lim="400000"/>
          </a:ln>
        </p:spPr>
      </p:pic>
      <p:pic>
        <p:nvPicPr>
          <p:cNvPr id="338" name="Horizon-Go-UPC-Austria.jpg" descr="Horizon-Go-UPC-Austria.jpg"/>
          <p:cNvPicPr>
            <a:picLocks noChangeAspect="1"/>
          </p:cNvPicPr>
          <p:nvPr/>
        </p:nvPicPr>
        <p:blipFill>
          <a:blip r:embed="rId4"/>
          <a:stretch>
            <a:fillRect/>
          </a:stretch>
        </p:blipFill>
        <p:spPr>
          <a:xfrm>
            <a:off x="3022365" y="3569143"/>
            <a:ext cx="4215743" cy="2592682"/>
          </a:xfrm>
          <a:prstGeom prst="rect">
            <a:avLst/>
          </a:prstGeom>
          <a:ln w="12700">
            <a:miter lim="400000"/>
          </a:ln>
        </p:spPr>
      </p:pic>
    </p:spTree>
    <p:extLst>
      <p:ext uri="{BB962C8B-B14F-4D97-AF65-F5344CB8AC3E}">
        <p14:creationId xmlns:p14="http://schemas.microsoft.com/office/powerpoint/2010/main" val="74865538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34"/>
                                        </p:tgtEl>
                                        <p:attrNameLst>
                                          <p:attrName>style.visibility</p:attrName>
                                        </p:attrNameLst>
                                      </p:cBhvr>
                                      <p:to>
                                        <p:strVal val="visible"/>
                                      </p:to>
                                    </p:set>
                                    <p:anim calcmode="lin" valueType="num">
                                      <p:cBhvr>
                                        <p:cTn id="7" dur="1000" fill="hold"/>
                                        <p:tgtEl>
                                          <p:spTgt spid="334"/>
                                        </p:tgtEl>
                                        <p:attrNameLst>
                                          <p:attrName>ppt_x</p:attrName>
                                        </p:attrNameLst>
                                      </p:cBhvr>
                                      <p:tavLst>
                                        <p:tav tm="0">
                                          <p:val>
                                            <p:strVal val="0-#ppt_w/2"/>
                                          </p:val>
                                        </p:tav>
                                        <p:tav tm="100000">
                                          <p:val>
                                            <p:strVal val="#ppt_x"/>
                                          </p:val>
                                        </p:tav>
                                      </p:tavLst>
                                    </p:anim>
                                    <p:anim calcmode="lin" valueType="num">
                                      <p:cBhvr>
                                        <p:cTn id="8" dur="1000" fill="hold"/>
                                        <p:tgtEl>
                                          <p:spTgt spid="3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iterate>
                                    <p:tmAbs val="0"/>
                                  </p:iterate>
                                  <p:childTnLst>
                                    <p:set>
                                      <p:cBhvr>
                                        <p:cTn id="11" fill="hold"/>
                                        <p:tgtEl>
                                          <p:spTgt spid="337"/>
                                        </p:tgtEl>
                                        <p:attrNameLst>
                                          <p:attrName>style.visibility</p:attrName>
                                        </p:attrNameLst>
                                      </p:cBhvr>
                                      <p:to>
                                        <p:strVal val="visible"/>
                                      </p:to>
                                    </p:set>
                                    <p:anim calcmode="lin" valueType="num">
                                      <p:cBhvr>
                                        <p:cTn id="12" dur="1000" fill="hold"/>
                                        <p:tgtEl>
                                          <p:spTgt spid="337"/>
                                        </p:tgtEl>
                                        <p:attrNameLst>
                                          <p:attrName>ppt_x</p:attrName>
                                        </p:attrNameLst>
                                      </p:cBhvr>
                                      <p:tavLst>
                                        <p:tav tm="0">
                                          <p:val>
                                            <p:strVal val="1+#ppt_w/2"/>
                                          </p:val>
                                        </p:tav>
                                        <p:tav tm="100000">
                                          <p:val>
                                            <p:strVal val="#ppt_x"/>
                                          </p:val>
                                        </p:tav>
                                      </p:tavLst>
                                    </p:anim>
                                    <p:anim calcmode="lin" valueType="num">
                                      <p:cBhvr>
                                        <p:cTn id="13" dur="1000" fill="hold"/>
                                        <p:tgtEl>
                                          <p:spTgt spid="33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4" presetClass="entr" presetSubtype="32" fill="hold" grpId="0" nodeType="afterEffect">
                                  <p:stCondLst>
                                    <p:cond delay="0"/>
                                  </p:stCondLst>
                                  <p:iterate>
                                    <p:tmAbs val="0"/>
                                  </p:iterate>
                                  <p:childTnLst>
                                    <p:set>
                                      <p:cBhvr>
                                        <p:cTn id="16" fill="hold"/>
                                        <p:tgtEl>
                                          <p:spTgt spid="338"/>
                                        </p:tgtEl>
                                        <p:attrNameLst>
                                          <p:attrName>style.visibility</p:attrName>
                                        </p:attrNameLst>
                                      </p:cBhvr>
                                      <p:to>
                                        <p:strVal val="visible"/>
                                      </p:to>
                                    </p:set>
                                    <p:animEffect transition="in" filter="box(out)">
                                      <p:cBhvr>
                                        <p:cTn id="17" dur="1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advAuto="0"/>
      <p:bldP spid="337" grpId="0" animBg="1" advAuto="0"/>
      <p:bldP spid="338"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D5D9C-FEC0-1342-8258-A5E79484696D}"/>
              </a:ext>
            </a:extLst>
          </p:cNvPr>
          <p:cNvPicPr>
            <a:picLocks noChangeAspect="1"/>
          </p:cNvPicPr>
          <p:nvPr/>
        </p:nvPicPr>
        <p:blipFill>
          <a:blip r:embed="rId2"/>
          <a:stretch>
            <a:fillRect/>
          </a:stretch>
        </p:blipFill>
        <p:spPr>
          <a:xfrm>
            <a:off x="3236181" y="1684018"/>
            <a:ext cx="5462546" cy="3533695"/>
          </a:xfrm>
          <a:prstGeom prst="rect">
            <a:avLst/>
          </a:prstGeom>
        </p:spPr>
      </p:pic>
      <p:sp>
        <p:nvSpPr>
          <p:cNvPr id="4" name="TextBox 3">
            <a:extLst>
              <a:ext uri="{FF2B5EF4-FFF2-40B4-BE49-F238E27FC236}">
                <a16:creationId xmlns:a16="http://schemas.microsoft.com/office/drawing/2014/main" id="{5C4BA137-4EEF-6A46-B025-A53EDC6F4862}"/>
              </a:ext>
            </a:extLst>
          </p:cNvPr>
          <p:cNvSpPr txBox="1"/>
          <p:nvPr/>
        </p:nvSpPr>
        <p:spPr>
          <a:xfrm>
            <a:off x="4929879" y="5853190"/>
            <a:ext cx="2332242" cy="369332"/>
          </a:xfrm>
          <a:prstGeom prst="rect">
            <a:avLst/>
          </a:prstGeom>
          <a:noFill/>
        </p:spPr>
        <p:txBody>
          <a:bodyPr wrap="none" rtlCol="0">
            <a:spAutoFit/>
          </a:bodyPr>
          <a:lstStyle/>
          <a:p>
            <a:r>
              <a:rPr lang="hu-HU" dirty="0"/>
              <a:t>Kapcsolati háló építése</a:t>
            </a:r>
          </a:p>
        </p:txBody>
      </p:sp>
    </p:spTree>
    <p:extLst>
      <p:ext uri="{BB962C8B-B14F-4D97-AF65-F5344CB8AC3E}">
        <p14:creationId xmlns:p14="http://schemas.microsoft.com/office/powerpoint/2010/main" val="327399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A8A3C48-B573-604F-BC9D-57A04A8191A5}"/>
              </a:ext>
            </a:extLst>
          </p:cNvPr>
          <p:cNvPicPr>
            <a:picLocks noChangeAspect="1"/>
          </p:cNvPicPr>
          <p:nvPr/>
        </p:nvPicPr>
        <p:blipFill rotWithShape="1">
          <a:blip r:embed="rId2"/>
          <a:srcRect t="19016" b="5984"/>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56C5E6F-5BE6-794D-8D00-934ECF991221}"/>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err="1">
                <a:latin typeface="+mj-lt"/>
                <a:ea typeface="+mj-ea"/>
                <a:cs typeface="+mj-cs"/>
              </a:rPr>
              <a:t>Közösségi</a:t>
            </a:r>
            <a:r>
              <a:rPr lang="en-US" sz="4000" dirty="0">
                <a:latin typeface="+mj-lt"/>
                <a:ea typeface="+mj-ea"/>
                <a:cs typeface="+mj-cs"/>
              </a:rPr>
              <a:t> </a:t>
            </a:r>
            <a:r>
              <a:rPr lang="en-US" sz="4000" dirty="0" err="1">
                <a:latin typeface="+mj-lt"/>
                <a:ea typeface="+mj-ea"/>
                <a:cs typeface="+mj-cs"/>
              </a:rPr>
              <a:t>hálók</a:t>
            </a:r>
            <a:endParaRPr lang="en-US" sz="4000" dirty="0">
              <a:latin typeface="+mj-lt"/>
              <a:ea typeface="+mj-ea"/>
              <a:cs typeface="+mj-cs"/>
            </a:endParaRPr>
          </a:p>
        </p:txBody>
      </p:sp>
    </p:spTree>
    <p:extLst>
      <p:ext uri="{BB962C8B-B14F-4D97-AF65-F5344CB8AC3E}">
        <p14:creationId xmlns:p14="http://schemas.microsoft.com/office/powerpoint/2010/main" val="31890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B64680-839E-2142-AD0C-8A5278030880}"/>
              </a:ext>
            </a:extLst>
          </p:cNvPr>
          <p:cNvSpPr/>
          <p:nvPr/>
        </p:nvSpPr>
        <p:spPr>
          <a:xfrm>
            <a:off x="2690929" y="2763931"/>
            <a:ext cx="6096000" cy="968278"/>
          </a:xfrm>
          <a:prstGeom prst="rect">
            <a:avLst/>
          </a:prstGeom>
        </p:spPr>
        <p:txBody>
          <a:bodyPr>
            <a:spAutoFit/>
          </a:bodyPr>
          <a:lstStyle/>
          <a:p>
            <a:pPr algn="ctr">
              <a:lnSpc>
                <a:spcPct val="107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Szakképzésfejlesztés Erasmus+ stratégiai partnerségben Anglia, Franciaország, Írország, Magyarország és Spanyolország és részvételével </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00ED2A1-A3B1-AC41-A090-44387EE48038}"/>
              </a:ext>
            </a:extLst>
          </p:cNvPr>
          <p:cNvSpPr/>
          <p:nvPr/>
        </p:nvSpPr>
        <p:spPr>
          <a:xfrm>
            <a:off x="1016354" y="1591718"/>
            <a:ext cx="9445150" cy="595932"/>
          </a:xfrm>
          <a:prstGeom prst="rect">
            <a:avLst/>
          </a:prstGeom>
        </p:spPr>
        <p:txBody>
          <a:bodyPr wrap="none">
            <a:spAutoFit/>
          </a:bodyPr>
          <a:lstStyle/>
          <a:p>
            <a:pPr algn="just">
              <a:lnSpc>
                <a:spcPct val="107000"/>
              </a:lnSpc>
              <a:spcAft>
                <a:spcPts val="0"/>
              </a:spcAft>
            </a:pPr>
            <a:r>
              <a:rPr lang="hu-HU" sz="3200" b="1" dirty="0">
                <a:latin typeface="Calibri" panose="020F0502020204030204" pitchFamily="34" charset="0"/>
                <a:ea typeface="Calibri" panose="020F0502020204030204" pitchFamily="34" charset="0"/>
                <a:cs typeface="Times New Roman" panose="02020603050405020304" pitchFamily="18" charset="0"/>
              </a:rPr>
              <a:t>Demográfiai változások, idősgondozók a 21. században</a:t>
            </a:r>
            <a:endParaRPr lang="hu-HU"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E6DAE4E-A8EF-574C-8EF7-C6496AFA083E}"/>
              </a:ext>
            </a:extLst>
          </p:cNvPr>
          <p:cNvSpPr/>
          <p:nvPr/>
        </p:nvSpPr>
        <p:spPr>
          <a:xfrm>
            <a:off x="3698901" y="4800702"/>
            <a:ext cx="4281365" cy="369332"/>
          </a:xfrm>
          <a:prstGeom prst="rect">
            <a:avLst/>
          </a:prstGeom>
        </p:spPr>
        <p:txBody>
          <a:bodyPr wrap="none">
            <a:spAutoFit/>
          </a:bodyPr>
          <a:lstStyle/>
          <a:p>
            <a:r>
              <a:rPr lang="hu-HU" dirty="0">
                <a:latin typeface="Calibri" panose="020F0502020204030204" pitchFamily="34" charset="0"/>
                <a:ea typeface="Calibri" panose="020F0502020204030204" pitchFamily="34" charset="0"/>
                <a:cs typeface="Times New Roman" panose="02020603050405020304" pitchFamily="18" charset="0"/>
              </a:rPr>
              <a:t>Huszár Ágnes, oktatásvezető, Prompt-H Kft. </a:t>
            </a:r>
            <a:endParaRPr lang="hu-HU" dirty="0"/>
          </a:p>
        </p:txBody>
      </p:sp>
      <p:sp>
        <p:nvSpPr>
          <p:cNvPr id="6" name="TextBox 5">
            <a:extLst>
              <a:ext uri="{FF2B5EF4-FFF2-40B4-BE49-F238E27FC236}">
                <a16:creationId xmlns:a16="http://schemas.microsoft.com/office/drawing/2014/main" id="{526C8E49-3BCE-2E46-86E6-49CBD839186F}"/>
              </a:ext>
            </a:extLst>
          </p:cNvPr>
          <p:cNvSpPr txBox="1"/>
          <p:nvPr/>
        </p:nvSpPr>
        <p:spPr>
          <a:xfrm>
            <a:off x="3669632" y="4283242"/>
            <a:ext cx="4984891" cy="369332"/>
          </a:xfrm>
          <a:prstGeom prst="rect">
            <a:avLst/>
          </a:prstGeom>
          <a:noFill/>
        </p:spPr>
        <p:txBody>
          <a:bodyPr wrap="none" rtlCol="0">
            <a:spAutoFit/>
          </a:bodyPr>
          <a:lstStyle/>
          <a:p>
            <a:r>
              <a:rPr lang="en-GB" dirty="0"/>
              <a:t>A </a:t>
            </a:r>
            <a:r>
              <a:rPr lang="en-GB" dirty="0" err="1"/>
              <a:t>projekt</a:t>
            </a:r>
            <a:r>
              <a:rPr lang="en-GB" dirty="0"/>
              <a:t> </a:t>
            </a:r>
            <a:r>
              <a:rPr lang="en-GB" dirty="0" err="1"/>
              <a:t>weboldala</a:t>
            </a:r>
            <a:r>
              <a:rPr lang="en-GB" dirty="0"/>
              <a:t>: </a:t>
            </a:r>
            <a:r>
              <a:rPr lang="en-GB" dirty="0">
                <a:hlinkClick r:id="rId2"/>
              </a:rPr>
              <a:t>https://www.grandis21.hu/en</a:t>
            </a:r>
            <a:endParaRPr lang="en-GB" dirty="0"/>
          </a:p>
        </p:txBody>
      </p:sp>
    </p:spTree>
    <p:extLst>
      <p:ext uri="{BB962C8B-B14F-4D97-AF65-F5344CB8AC3E}">
        <p14:creationId xmlns:p14="http://schemas.microsoft.com/office/powerpoint/2010/main" val="1580131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607DBCA-D335-494B-97C0-D9E68B4998B3}"/>
              </a:ext>
            </a:extLst>
          </p:cNvPr>
          <p:cNvPicPr>
            <a:picLocks noChangeAspect="1"/>
          </p:cNvPicPr>
          <p:nvPr/>
        </p:nvPicPr>
        <p:blipFill>
          <a:blip r:embed="rId2"/>
          <a:stretch>
            <a:fillRect/>
          </a:stretch>
        </p:blipFill>
        <p:spPr>
          <a:xfrm>
            <a:off x="1596756" y="833718"/>
            <a:ext cx="8998488" cy="5574497"/>
          </a:xfrm>
          <a:prstGeom prst="rect">
            <a:avLst/>
          </a:prstGeom>
        </p:spPr>
      </p:pic>
    </p:spTree>
    <p:extLst>
      <p:ext uri="{BB962C8B-B14F-4D97-AF65-F5344CB8AC3E}">
        <p14:creationId xmlns:p14="http://schemas.microsoft.com/office/powerpoint/2010/main" val="164060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a16="http://schemas.microsoft.com/office/drawing/2014/main" id="{3DD2C438-3F1F-D243-8926-DF762151E646}"/>
              </a:ext>
            </a:extLst>
          </p:cNvPr>
          <p:cNvPicPr>
            <a:picLocks noChangeAspect="1"/>
          </p:cNvPicPr>
          <p:nvPr/>
        </p:nvPicPr>
        <p:blipFill>
          <a:blip r:embed="rId2"/>
          <a:stretch>
            <a:fillRect/>
          </a:stretch>
        </p:blipFill>
        <p:spPr>
          <a:xfrm>
            <a:off x="3015865" y="934590"/>
            <a:ext cx="6160268" cy="4604800"/>
          </a:xfrm>
          <a:prstGeom prst="rect">
            <a:avLst/>
          </a:prstGeom>
          <a:ln w="15875">
            <a:solidFill>
              <a:schemeClr val="tx1"/>
            </a:solidFill>
          </a:ln>
        </p:spPr>
      </p:pic>
      <p:sp>
        <p:nvSpPr>
          <p:cNvPr id="7" name="Rectangle 6">
            <a:extLst>
              <a:ext uri="{FF2B5EF4-FFF2-40B4-BE49-F238E27FC236}">
                <a16:creationId xmlns:a16="http://schemas.microsoft.com/office/drawing/2014/main" id="{74025F32-5A5A-B641-BF47-BD6C4B0B5321}"/>
              </a:ext>
            </a:extLst>
          </p:cNvPr>
          <p:cNvSpPr/>
          <p:nvPr/>
        </p:nvSpPr>
        <p:spPr>
          <a:xfrm>
            <a:off x="10652646" y="5653121"/>
            <a:ext cx="652743" cy="369332"/>
          </a:xfrm>
          <a:prstGeom prst="rect">
            <a:avLst/>
          </a:prstGeom>
        </p:spPr>
        <p:txBody>
          <a:bodyPr wrap="none">
            <a:spAutoFit/>
          </a:bodyPr>
          <a:lstStyle/>
          <a:p>
            <a:r>
              <a:rPr lang="hu-HU" dirty="0"/>
              <a:t>2015</a:t>
            </a:r>
          </a:p>
        </p:txBody>
      </p:sp>
      <p:sp>
        <p:nvSpPr>
          <p:cNvPr id="8" name="TextBox 7">
            <a:extLst>
              <a:ext uri="{FF2B5EF4-FFF2-40B4-BE49-F238E27FC236}">
                <a16:creationId xmlns:a16="http://schemas.microsoft.com/office/drawing/2014/main" id="{825E148F-A56D-F143-9029-F4D2B75A006F}"/>
              </a:ext>
            </a:extLst>
          </p:cNvPr>
          <p:cNvSpPr txBox="1"/>
          <p:nvPr/>
        </p:nvSpPr>
        <p:spPr>
          <a:xfrm>
            <a:off x="7046259" y="2115671"/>
            <a:ext cx="184731" cy="369332"/>
          </a:xfrm>
          <a:prstGeom prst="rect">
            <a:avLst/>
          </a:prstGeom>
          <a:noFill/>
          <a:ln>
            <a:solidFill>
              <a:schemeClr val="tx1"/>
            </a:solidFill>
          </a:ln>
        </p:spPr>
        <p:txBody>
          <a:bodyPr wrap="none" rtlCol="0">
            <a:spAutoFit/>
          </a:bodyPr>
          <a:lstStyle/>
          <a:p>
            <a:endParaRPr lang="hu-HU" dirty="0"/>
          </a:p>
        </p:txBody>
      </p:sp>
      <p:sp>
        <p:nvSpPr>
          <p:cNvPr id="9" name="TextBox 8">
            <a:extLst>
              <a:ext uri="{FF2B5EF4-FFF2-40B4-BE49-F238E27FC236}">
                <a16:creationId xmlns:a16="http://schemas.microsoft.com/office/drawing/2014/main" id="{3AC72BA2-A83E-D348-BFF2-2CDDDEA6962C}"/>
              </a:ext>
            </a:extLst>
          </p:cNvPr>
          <p:cNvSpPr txBox="1"/>
          <p:nvPr/>
        </p:nvSpPr>
        <p:spPr>
          <a:xfrm>
            <a:off x="3406641" y="5653121"/>
            <a:ext cx="5238101" cy="369332"/>
          </a:xfrm>
          <a:prstGeom prst="rect">
            <a:avLst/>
          </a:prstGeom>
          <a:noFill/>
        </p:spPr>
        <p:txBody>
          <a:bodyPr wrap="none" rtlCol="0">
            <a:spAutoFit/>
          </a:bodyPr>
          <a:lstStyle/>
          <a:p>
            <a:r>
              <a:rPr lang="hu-HU" dirty="0"/>
              <a:t>Miben segíthetnek Infokommunikációs technológiák? </a:t>
            </a:r>
          </a:p>
        </p:txBody>
      </p:sp>
    </p:spTree>
    <p:extLst>
      <p:ext uri="{BB962C8B-B14F-4D97-AF65-F5344CB8AC3E}">
        <p14:creationId xmlns:p14="http://schemas.microsoft.com/office/powerpoint/2010/main" val="429011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Triangle 21">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DF4A03F4-F961-5D47-8ABA-8322345AB281}"/>
              </a:ext>
            </a:extLst>
          </p:cNvPr>
          <p:cNvPicPr>
            <a:picLocks noChangeAspect="1"/>
          </p:cNvPicPr>
          <p:nvPr/>
        </p:nvPicPr>
        <p:blipFill>
          <a:blip r:embed="rId2"/>
          <a:stretch>
            <a:fillRect/>
          </a:stretch>
        </p:blipFill>
        <p:spPr>
          <a:xfrm>
            <a:off x="2635624" y="1833135"/>
            <a:ext cx="2155206" cy="657337"/>
          </a:xfrm>
          <a:prstGeom prst="rect">
            <a:avLst/>
          </a:prstGeom>
        </p:spPr>
      </p:pic>
      <p:pic>
        <p:nvPicPr>
          <p:cNvPr id="2" name="Picture 1" descr="Szekhaz">
            <a:extLst>
              <a:ext uri="{FF2B5EF4-FFF2-40B4-BE49-F238E27FC236}">
                <a16:creationId xmlns:a16="http://schemas.microsoft.com/office/drawing/2014/main" id="{D7257C33-0A6D-6F4D-B4D1-6EC89B34916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94865" y="720271"/>
            <a:ext cx="1084080" cy="745900"/>
          </a:xfrm>
          <a:prstGeom prst="rect">
            <a:avLst/>
          </a:prstGeom>
          <a:noFill/>
        </p:spPr>
      </p:pic>
      <p:sp>
        <p:nvSpPr>
          <p:cNvPr id="38" name="Rectangle 37">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C59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6FA404D-6852-0F4F-9FE0-FCFBB86AA497}"/>
              </a:ext>
            </a:extLst>
          </p:cNvPr>
          <p:cNvSpPr txBox="1"/>
          <p:nvPr/>
        </p:nvSpPr>
        <p:spPr>
          <a:xfrm>
            <a:off x="41467" y="6193098"/>
            <a:ext cx="12013417" cy="646331"/>
          </a:xfrm>
          <a:prstGeom prst="rect">
            <a:avLst/>
          </a:prstGeom>
          <a:solidFill>
            <a:schemeClr val="tx1"/>
          </a:solidFill>
        </p:spPr>
        <p:txBody>
          <a:bodyPr wrap="none" rtlCol="0">
            <a:spAutoFit/>
          </a:bodyPr>
          <a:lstStyle/>
          <a:p>
            <a:r>
              <a:rPr lang="hu-HU" sz="3600" b="1" dirty="0">
                <a:solidFill>
                  <a:schemeClr val="bg1"/>
                </a:solidFill>
              </a:rPr>
              <a:t>Informatika, biztonságtechnika</a:t>
            </a:r>
            <a:r>
              <a:rPr lang="hu-HU" sz="3600" dirty="0">
                <a:solidFill>
                  <a:schemeClr val="bg1"/>
                </a:solidFill>
              </a:rPr>
              <a:t>: szolgáltatás, fejlesztés, oktatás</a:t>
            </a:r>
          </a:p>
        </p:txBody>
      </p:sp>
      <p:sp>
        <p:nvSpPr>
          <p:cNvPr id="11" name="TextBox 10">
            <a:extLst>
              <a:ext uri="{FF2B5EF4-FFF2-40B4-BE49-F238E27FC236}">
                <a16:creationId xmlns:a16="http://schemas.microsoft.com/office/drawing/2014/main" id="{169FEC1C-34FF-7E4F-9B20-C056A2166EC9}"/>
              </a:ext>
            </a:extLst>
          </p:cNvPr>
          <p:cNvSpPr txBox="1"/>
          <p:nvPr/>
        </p:nvSpPr>
        <p:spPr>
          <a:xfrm>
            <a:off x="4900459" y="2437690"/>
            <a:ext cx="1019395" cy="395990"/>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3200" kern="1200" dirty="0">
                <a:solidFill>
                  <a:schemeClr val="tx1">
                    <a:lumMod val="95000"/>
                  </a:schemeClr>
                </a:solidFill>
                <a:latin typeface="+mj-lt"/>
                <a:ea typeface="+mj-ea"/>
                <a:cs typeface="+mj-cs"/>
              </a:rPr>
              <a:t>1989</a:t>
            </a:r>
          </a:p>
        </p:txBody>
      </p:sp>
      <p:grpSp>
        <p:nvGrpSpPr>
          <p:cNvPr id="31" name="Group 30">
            <a:extLst>
              <a:ext uri="{FF2B5EF4-FFF2-40B4-BE49-F238E27FC236}">
                <a16:creationId xmlns:a16="http://schemas.microsoft.com/office/drawing/2014/main" id="{8EF5ACDA-4910-0044-9683-45489A05B731}"/>
              </a:ext>
            </a:extLst>
          </p:cNvPr>
          <p:cNvGrpSpPr/>
          <p:nvPr/>
        </p:nvGrpSpPr>
        <p:grpSpPr>
          <a:xfrm>
            <a:off x="202444" y="3036147"/>
            <a:ext cx="6238567" cy="2955310"/>
            <a:chOff x="202444" y="3036147"/>
            <a:chExt cx="6238567" cy="2955310"/>
          </a:xfrm>
        </p:grpSpPr>
        <p:pic>
          <p:nvPicPr>
            <p:cNvPr id="27" name="Tabor13.jpg" descr="Tabor13.jpg">
              <a:extLst>
                <a:ext uri="{FF2B5EF4-FFF2-40B4-BE49-F238E27FC236}">
                  <a16:creationId xmlns:a16="http://schemas.microsoft.com/office/drawing/2014/main" id="{4CA928C7-5779-B74E-8FC1-3AC4DF902C6E}"/>
                </a:ext>
              </a:extLst>
            </p:cNvPr>
            <p:cNvPicPr>
              <a:picLocks noChangeAspect="1"/>
            </p:cNvPicPr>
            <p:nvPr/>
          </p:nvPicPr>
          <p:blipFill>
            <a:blip r:embed="rId4"/>
            <a:stretch>
              <a:fillRect/>
            </a:stretch>
          </p:blipFill>
          <p:spPr>
            <a:xfrm>
              <a:off x="738735" y="3036147"/>
              <a:ext cx="2229010" cy="1584345"/>
            </a:xfrm>
            <a:prstGeom prst="rect">
              <a:avLst/>
            </a:prstGeom>
            <a:ln w="12700">
              <a:miter lim="400000"/>
            </a:ln>
          </p:spPr>
        </p:pic>
        <p:sp>
          <p:nvSpPr>
            <p:cNvPr id="14" name="TextBox 13">
              <a:extLst>
                <a:ext uri="{FF2B5EF4-FFF2-40B4-BE49-F238E27FC236}">
                  <a16:creationId xmlns:a16="http://schemas.microsoft.com/office/drawing/2014/main" id="{A91718B8-BC3A-F541-81B8-A3D269EE4708}"/>
                </a:ext>
              </a:extLst>
            </p:cNvPr>
            <p:cNvSpPr txBox="1"/>
            <p:nvPr/>
          </p:nvSpPr>
          <p:spPr>
            <a:xfrm>
              <a:off x="202444" y="5037350"/>
              <a:ext cx="6238567" cy="954107"/>
            </a:xfrm>
            <a:prstGeom prst="rect">
              <a:avLst/>
            </a:prstGeom>
            <a:noFill/>
          </p:spPr>
          <p:txBody>
            <a:bodyPr wrap="none" rtlCol="0">
              <a:spAutoFit/>
            </a:bodyPr>
            <a:lstStyle/>
            <a:p>
              <a:r>
                <a:rPr lang="hu-HU" sz="2800" dirty="0">
                  <a:solidFill>
                    <a:schemeClr val="bg1"/>
                  </a:solidFill>
                </a:rPr>
                <a:t>Felnőttképzés -Informatikai OKJ szakmák,</a:t>
              </a:r>
            </a:p>
            <a:p>
              <a:r>
                <a:rPr lang="hu-HU" sz="2800" dirty="0">
                  <a:solidFill>
                    <a:schemeClr val="bg1"/>
                  </a:solidFill>
                </a:rPr>
                <a:t>Pedagógustovábbképzés</a:t>
              </a:r>
            </a:p>
          </p:txBody>
        </p:sp>
      </p:grpSp>
      <p:grpSp>
        <p:nvGrpSpPr>
          <p:cNvPr id="23" name="Group 22">
            <a:extLst>
              <a:ext uri="{FF2B5EF4-FFF2-40B4-BE49-F238E27FC236}">
                <a16:creationId xmlns:a16="http://schemas.microsoft.com/office/drawing/2014/main" id="{36957399-92E7-354F-BC96-EE808EF859F5}"/>
              </a:ext>
            </a:extLst>
          </p:cNvPr>
          <p:cNvGrpSpPr/>
          <p:nvPr/>
        </p:nvGrpSpPr>
        <p:grpSpPr>
          <a:xfrm>
            <a:off x="6907521" y="952454"/>
            <a:ext cx="4822158" cy="3578475"/>
            <a:chOff x="6933499" y="975015"/>
            <a:chExt cx="4822158" cy="3578475"/>
          </a:xfrm>
        </p:grpSpPr>
        <p:pic>
          <p:nvPicPr>
            <p:cNvPr id="6" name="Screen shot 2011-12-13 at 10.png" descr="Screen shot 2011-12-13 at 10.png">
              <a:extLst>
                <a:ext uri="{FF2B5EF4-FFF2-40B4-BE49-F238E27FC236}">
                  <a16:creationId xmlns:a16="http://schemas.microsoft.com/office/drawing/2014/main" id="{FAB8FC6C-2149-0F48-B9E7-707FFD369FA4}"/>
                </a:ext>
              </a:extLst>
            </p:cNvPr>
            <p:cNvPicPr>
              <a:picLocks/>
            </p:cNvPicPr>
            <p:nvPr/>
          </p:nvPicPr>
          <p:blipFill rotWithShape="1">
            <a:blip r:embed="rId5"/>
            <a:srcRect t="37710"/>
            <a:stretch/>
          </p:blipFill>
          <p:spPr>
            <a:xfrm>
              <a:off x="6933499" y="1097112"/>
              <a:ext cx="1685012" cy="1328599"/>
            </a:xfrm>
            <a:prstGeom prst="rect">
              <a:avLst/>
            </a:prstGeom>
          </p:spPr>
        </p:pic>
        <p:pic>
          <p:nvPicPr>
            <p:cNvPr id="4" name="Screen shot 2011-12-13 at 10.png" descr="Screen shot 2011-12-13 at 10.png">
              <a:extLst>
                <a:ext uri="{FF2B5EF4-FFF2-40B4-BE49-F238E27FC236}">
                  <a16:creationId xmlns:a16="http://schemas.microsoft.com/office/drawing/2014/main" id="{25B538E4-C9BF-D049-A42C-999FC5F93490}"/>
                </a:ext>
              </a:extLst>
            </p:cNvPr>
            <p:cNvPicPr>
              <a:picLocks/>
            </p:cNvPicPr>
            <p:nvPr/>
          </p:nvPicPr>
          <p:blipFill>
            <a:blip r:embed="rId6"/>
            <a:stretch>
              <a:fillRect/>
            </a:stretch>
          </p:blipFill>
          <p:spPr>
            <a:xfrm>
              <a:off x="9050236" y="2265082"/>
              <a:ext cx="2202592" cy="2288408"/>
            </a:xfrm>
            <a:prstGeom prst="rect">
              <a:avLst/>
            </a:prstGeom>
          </p:spPr>
        </p:pic>
        <p:sp>
          <p:nvSpPr>
            <p:cNvPr id="21" name="TextBox 20">
              <a:extLst>
                <a:ext uri="{FF2B5EF4-FFF2-40B4-BE49-F238E27FC236}">
                  <a16:creationId xmlns:a16="http://schemas.microsoft.com/office/drawing/2014/main" id="{712A20F8-0CFF-7A47-91D3-0B474610C767}"/>
                </a:ext>
              </a:extLst>
            </p:cNvPr>
            <p:cNvSpPr txBox="1"/>
            <p:nvPr/>
          </p:nvSpPr>
          <p:spPr>
            <a:xfrm>
              <a:off x="9050236" y="975015"/>
              <a:ext cx="2705421" cy="830997"/>
            </a:xfrm>
            <a:prstGeom prst="rect">
              <a:avLst/>
            </a:prstGeom>
            <a:solidFill>
              <a:schemeClr val="tx1"/>
            </a:solidFill>
          </p:spPr>
          <p:txBody>
            <a:bodyPr wrap="none" rtlCol="0">
              <a:spAutoFit/>
            </a:bodyPr>
            <a:lstStyle/>
            <a:p>
              <a:r>
                <a:rPr lang="hu-HU" sz="2400" dirty="0">
                  <a:solidFill>
                    <a:schemeClr val="bg1"/>
                  </a:solidFill>
                </a:rPr>
                <a:t>Orvosi alkalmazások</a:t>
              </a:r>
            </a:p>
            <a:p>
              <a:r>
                <a:rPr lang="hu-HU" sz="2400" dirty="0">
                  <a:solidFill>
                    <a:schemeClr val="bg1"/>
                  </a:solidFill>
                </a:rPr>
                <a:t>1996</a:t>
              </a:r>
            </a:p>
          </p:txBody>
        </p:sp>
      </p:grpSp>
      <p:grpSp>
        <p:nvGrpSpPr>
          <p:cNvPr id="39" name="Group 38">
            <a:extLst>
              <a:ext uri="{FF2B5EF4-FFF2-40B4-BE49-F238E27FC236}">
                <a16:creationId xmlns:a16="http://schemas.microsoft.com/office/drawing/2014/main" id="{A1E938CF-9748-8C4F-809F-6D4003E0E5AC}"/>
              </a:ext>
            </a:extLst>
          </p:cNvPr>
          <p:cNvGrpSpPr/>
          <p:nvPr/>
        </p:nvGrpSpPr>
        <p:grpSpPr>
          <a:xfrm>
            <a:off x="4481334" y="2967485"/>
            <a:ext cx="4409097" cy="1676568"/>
            <a:chOff x="4371194" y="2995503"/>
            <a:chExt cx="4409097" cy="1676568"/>
          </a:xfrm>
        </p:grpSpPr>
        <p:sp>
          <p:nvSpPr>
            <p:cNvPr id="13" name="TextBox 12">
              <a:extLst>
                <a:ext uri="{FF2B5EF4-FFF2-40B4-BE49-F238E27FC236}">
                  <a16:creationId xmlns:a16="http://schemas.microsoft.com/office/drawing/2014/main" id="{9906CF86-9D11-3D49-98E3-C033188BBA5D}"/>
                </a:ext>
              </a:extLst>
            </p:cNvPr>
            <p:cNvSpPr txBox="1"/>
            <p:nvPr/>
          </p:nvSpPr>
          <p:spPr>
            <a:xfrm>
              <a:off x="6799819" y="3584386"/>
              <a:ext cx="1980472" cy="830997"/>
            </a:xfrm>
            <a:prstGeom prst="rect">
              <a:avLst/>
            </a:prstGeom>
            <a:solidFill>
              <a:schemeClr val="tx1"/>
            </a:solidFill>
          </p:spPr>
          <p:txBody>
            <a:bodyPr wrap="square" rtlCol="0">
              <a:spAutoFit/>
            </a:bodyPr>
            <a:lstStyle/>
            <a:p>
              <a:r>
                <a:rPr lang="hu-HU" sz="2400" dirty="0">
                  <a:solidFill>
                    <a:schemeClr val="bg1"/>
                  </a:solidFill>
                </a:rPr>
                <a:t>Kamerás rendszerek</a:t>
              </a:r>
            </a:p>
          </p:txBody>
        </p:sp>
        <p:pic>
          <p:nvPicPr>
            <p:cNvPr id="37" name="Picture 36" descr="A picture containing car, photo&#10;&#10;Description automatically generated">
              <a:extLst>
                <a:ext uri="{FF2B5EF4-FFF2-40B4-BE49-F238E27FC236}">
                  <a16:creationId xmlns:a16="http://schemas.microsoft.com/office/drawing/2014/main" id="{4D60D4DE-5098-1440-95B6-E988EF4F9FE0}"/>
                </a:ext>
              </a:extLst>
            </p:cNvPr>
            <p:cNvPicPr>
              <a:picLocks noChangeAspect="1"/>
            </p:cNvPicPr>
            <p:nvPr/>
          </p:nvPicPr>
          <p:blipFill>
            <a:blip r:embed="rId7"/>
            <a:stretch>
              <a:fillRect/>
            </a:stretch>
          </p:blipFill>
          <p:spPr>
            <a:xfrm>
              <a:off x="4371194" y="2995503"/>
              <a:ext cx="2023699" cy="1676568"/>
            </a:xfrm>
            <a:prstGeom prst="rect">
              <a:avLst/>
            </a:prstGeom>
          </p:spPr>
        </p:pic>
      </p:grpSp>
      <p:grpSp>
        <p:nvGrpSpPr>
          <p:cNvPr id="43" name="Group 42">
            <a:extLst>
              <a:ext uri="{FF2B5EF4-FFF2-40B4-BE49-F238E27FC236}">
                <a16:creationId xmlns:a16="http://schemas.microsoft.com/office/drawing/2014/main" id="{A3893B2E-900E-E240-88EA-22FD3809F83A}"/>
              </a:ext>
            </a:extLst>
          </p:cNvPr>
          <p:cNvGrpSpPr/>
          <p:nvPr/>
        </p:nvGrpSpPr>
        <p:grpSpPr>
          <a:xfrm>
            <a:off x="4069023" y="2939580"/>
            <a:ext cx="4683826" cy="1807458"/>
            <a:chOff x="-513917" y="-77239"/>
            <a:chExt cx="4683826" cy="1807458"/>
          </a:xfrm>
        </p:grpSpPr>
        <p:pic>
          <p:nvPicPr>
            <p:cNvPr id="41" name="Picture 40">
              <a:extLst>
                <a:ext uri="{FF2B5EF4-FFF2-40B4-BE49-F238E27FC236}">
                  <a16:creationId xmlns:a16="http://schemas.microsoft.com/office/drawing/2014/main" id="{2E63792C-D1D1-F849-A0BE-8311472786E8}"/>
                </a:ext>
              </a:extLst>
            </p:cNvPr>
            <p:cNvPicPr>
              <a:picLocks noChangeAspect="1"/>
            </p:cNvPicPr>
            <p:nvPr/>
          </p:nvPicPr>
          <p:blipFill>
            <a:blip r:embed="rId8"/>
            <a:stretch>
              <a:fillRect/>
            </a:stretch>
          </p:blipFill>
          <p:spPr>
            <a:xfrm>
              <a:off x="-513917" y="-77239"/>
              <a:ext cx="2697698" cy="1807458"/>
            </a:xfrm>
            <a:prstGeom prst="rect">
              <a:avLst/>
            </a:prstGeom>
          </p:spPr>
        </p:pic>
        <p:sp>
          <p:nvSpPr>
            <p:cNvPr id="42" name="TextBox 41">
              <a:extLst>
                <a:ext uri="{FF2B5EF4-FFF2-40B4-BE49-F238E27FC236}">
                  <a16:creationId xmlns:a16="http://schemas.microsoft.com/office/drawing/2014/main" id="{4E4B4FE2-66C1-1042-BDC9-529027A16286}"/>
                </a:ext>
              </a:extLst>
            </p:cNvPr>
            <p:cNvSpPr txBox="1"/>
            <p:nvPr/>
          </p:nvSpPr>
          <p:spPr>
            <a:xfrm>
              <a:off x="2173304" y="553581"/>
              <a:ext cx="1996605" cy="830997"/>
            </a:xfrm>
            <a:prstGeom prst="rect">
              <a:avLst/>
            </a:prstGeom>
            <a:solidFill>
              <a:schemeClr val="tx1"/>
            </a:solidFill>
          </p:spPr>
          <p:txBody>
            <a:bodyPr wrap="square" rtlCol="0">
              <a:spAutoFit/>
            </a:bodyPr>
            <a:lstStyle/>
            <a:p>
              <a:r>
                <a:rPr lang="hu-HU" sz="2400" dirty="0">
                  <a:solidFill>
                    <a:schemeClr val="bg1"/>
                  </a:solidFill>
                </a:rPr>
                <a:t>Web</a:t>
              </a:r>
            </a:p>
            <a:p>
              <a:r>
                <a:rPr lang="hu-HU" sz="2400" dirty="0">
                  <a:solidFill>
                    <a:schemeClr val="bg1"/>
                  </a:solidFill>
                </a:rPr>
                <a:t>fejlesztés</a:t>
              </a:r>
            </a:p>
          </p:txBody>
        </p:sp>
      </p:grpSp>
      <p:grpSp>
        <p:nvGrpSpPr>
          <p:cNvPr id="25" name="Group 24">
            <a:extLst>
              <a:ext uri="{FF2B5EF4-FFF2-40B4-BE49-F238E27FC236}">
                <a16:creationId xmlns:a16="http://schemas.microsoft.com/office/drawing/2014/main" id="{A57BC298-3523-7D46-B382-116F71DD113B}"/>
              </a:ext>
            </a:extLst>
          </p:cNvPr>
          <p:cNvGrpSpPr/>
          <p:nvPr/>
        </p:nvGrpSpPr>
        <p:grpSpPr>
          <a:xfrm>
            <a:off x="4234665" y="2926687"/>
            <a:ext cx="4496154" cy="1764938"/>
            <a:chOff x="4294328" y="2954311"/>
            <a:chExt cx="4496154" cy="1764938"/>
          </a:xfrm>
        </p:grpSpPr>
        <p:pic>
          <p:nvPicPr>
            <p:cNvPr id="17" name="Picture 16">
              <a:extLst>
                <a:ext uri="{FF2B5EF4-FFF2-40B4-BE49-F238E27FC236}">
                  <a16:creationId xmlns:a16="http://schemas.microsoft.com/office/drawing/2014/main" id="{5A89FF70-5828-CA40-8B4F-24DD02A5342C}"/>
                </a:ext>
              </a:extLst>
            </p:cNvPr>
            <p:cNvPicPr>
              <a:picLocks noChangeAspect="1"/>
            </p:cNvPicPr>
            <p:nvPr/>
          </p:nvPicPr>
          <p:blipFill>
            <a:blip r:embed="rId9"/>
            <a:stretch>
              <a:fillRect/>
            </a:stretch>
          </p:blipFill>
          <p:spPr>
            <a:xfrm>
              <a:off x="4294328" y="2954311"/>
              <a:ext cx="2406735" cy="1764938"/>
            </a:xfrm>
            <a:prstGeom prst="rect">
              <a:avLst/>
            </a:prstGeom>
          </p:spPr>
        </p:pic>
        <p:sp>
          <p:nvSpPr>
            <p:cNvPr id="33" name="TextBox 32">
              <a:extLst>
                <a:ext uri="{FF2B5EF4-FFF2-40B4-BE49-F238E27FC236}">
                  <a16:creationId xmlns:a16="http://schemas.microsoft.com/office/drawing/2014/main" id="{172ECB91-83D7-094B-8113-E407E8ADE061}"/>
                </a:ext>
              </a:extLst>
            </p:cNvPr>
            <p:cNvSpPr txBox="1"/>
            <p:nvPr/>
          </p:nvSpPr>
          <p:spPr>
            <a:xfrm>
              <a:off x="6793877" y="3554135"/>
              <a:ext cx="1996605" cy="830997"/>
            </a:xfrm>
            <a:prstGeom prst="rect">
              <a:avLst/>
            </a:prstGeom>
            <a:solidFill>
              <a:schemeClr val="tx1"/>
            </a:solidFill>
          </p:spPr>
          <p:txBody>
            <a:bodyPr wrap="square" rtlCol="0">
              <a:spAutoFit/>
            </a:bodyPr>
            <a:lstStyle/>
            <a:p>
              <a:r>
                <a:rPr lang="hu-HU" sz="2400" dirty="0">
                  <a:solidFill>
                    <a:schemeClr val="bg1"/>
                  </a:solidFill>
                </a:rPr>
                <a:t>MI megoldások </a:t>
              </a:r>
            </a:p>
          </p:txBody>
        </p:sp>
      </p:grpSp>
      <p:grpSp>
        <p:nvGrpSpPr>
          <p:cNvPr id="29" name="Group 28">
            <a:extLst>
              <a:ext uri="{FF2B5EF4-FFF2-40B4-BE49-F238E27FC236}">
                <a16:creationId xmlns:a16="http://schemas.microsoft.com/office/drawing/2014/main" id="{0717A2ED-AF77-F44D-B756-F98506A19660}"/>
              </a:ext>
            </a:extLst>
          </p:cNvPr>
          <p:cNvGrpSpPr/>
          <p:nvPr/>
        </p:nvGrpSpPr>
        <p:grpSpPr>
          <a:xfrm>
            <a:off x="4127429" y="2863138"/>
            <a:ext cx="4529975" cy="2134452"/>
            <a:chOff x="4088535" y="2932537"/>
            <a:chExt cx="4529975" cy="2134452"/>
          </a:xfrm>
        </p:grpSpPr>
        <p:pic>
          <p:nvPicPr>
            <p:cNvPr id="15" name="Picture 14">
              <a:extLst>
                <a:ext uri="{FF2B5EF4-FFF2-40B4-BE49-F238E27FC236}">
                  <a16:creationId xmlns:a16="http://schemas.microsoft.com/office/drawing/2014/main" id="{C76FBF35-7D98-6A4E-925E-4B411CFEEB3B}"/>
                </a:ext>
              </a:extLst>
            </p:cNvPr>
            <p:cNvPicPr>
              <a:picLocks noChangeAspect="1"/>
            </p:cNvPicPr>
            <p:nvPr/>
          </p:nvPicPr>
          <p:blipFill rotWithShape="1">
            <a:blip r:embed="rId10"/>
            <a:srcRect l="4305" t="3533" r="44869" b="7570"/>
            <a:stretch/>
          </p:blipFill>
          <p:spPr>
            <a:xfrm>
              <a:off x="4088535" y="2932537"/>
              <a:ext cx="2585748" cy="2134452"/>
            </a:xfrm>
            <a:prstGeom prst="rect">
              <a:avLst/>
            </a:prstGeom>
          </p:spPr>
        </p:pic>
        <p:sp>
          <p:nvSpPr>
            <p:cNvPr id="19" name="TextBox 18">
              <a:extLst>
                <a:ext uri="{FF2B5EF4-FFF2-40B4-BE49-F238E27FC236}">
                  <a16:creationId xmlns:a16="http://schemas.microsoft.com/office/drawing/2014/main" id="{64F517C8-9B4B-FF4E-92FB-77B1E20F05DF}"/>
                </a:ext>
              </a:extLst>
            </p:cNvPr>
            <p:cNvSpPr txBox="1"/>
            <p:nvPr/>
          </p:nvSpPr>
          <p:spPr>
            <a:xfrm>
              <a:off x="6785769" y="3584265"/>
              <a:ext cx="1832741" cy="830997"/>
            </a:xfrm>
            <a:prstGeom prst="rect">
              <a:avLst/>
            </a:prstGeom>
            <a:solidFill>
              <a:schemeClr val="tx1"/>
            </a:solidFill>
            <a:ln>
              <a:solidFill>
                <a:schemeClr val="tx1"/>
              </a:solidFill>
            </a:ln>
          </p:spPr>
          <p:txBody>
            <a:bodyPr wrap="square" rtlCol="0">
              <a:spAutoFit/>
            </a:bodyPr>
            <a:lstStyle/>
            <a:p>
              <a:r>
                <a:rPr lang="hu-HU" sz="2400" dirty="0">
                  <a:solidFill>
                    <a:schemeClr val="bg1"/>
                  </a:solidFill>
                </a:rPr>
                <a:t>Mobil alkalmazások</a:t>
              </a:r>
            </a:p>
          </p:txBody>
        </p:sp>
      </p:grpSp>
    </p:spTree>
    <p:extLst>
      <p:ext uri="{BB962C8B-B14F-4D97-AF65-F5344CB8AC3E}">
        <p14:creationId xmlns:p14="http://schemas.microsoft.com/office/powerpoint/2010/main" val="794976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6FB32D-0AA1-BA41-B0AC-D2A3A6468829}"/>
              </a:ext>
            </a:extLst>
          </p:cNvPr>
          <p:cNvGrpSpPr/>
          <p:nvPr/>
        </p:nvGrpSpPr>
        <p:grpSpPr>
          <a:xfrm>
            <a:off x="8012908" y="1173036"/>
            <a:ext cx="4152760" cy="4511927"/>
            <a:chOff x="1827552" y="3182118"/>
            <a:chExt cx="2988349" cy="2995713"/>
          </a:xfrm>
        </p:grpSpPr>
        <p:pic>
          <p:nvPicPr>
            <p:cNvPr id="11" name="Tabor13.jpg" descr="Tabor13.jpg">
              <a:extLst>
                <a:ext uri="{FF2B5EF4-FFF2-40B4-BE49-F238E27FC236}">
                  <a16:creationId xmlns:a16="http://schemas.microsoft.com/office/drawing/2014/main" id="{0ECADFAF-53CA-0A48-B7D0-BB4D32BFF33B}"/>
                </a:ext>
              </a:extLst>
            </p:cNvPr>
            <p:cNvPicPr>
              <a:picLocks noChangeAspect="1"/>
            </p:cNvPicPr>
            <p:nvPr/>
          </p:nvPicPr>
          <p:blipFill>
            <a:blip r:embed="rId2"/>
            <a:stretch>
              <a:fillRect/>
            </a:stretch>
          </p:blipFill>
          <p:spPr>
            <a:xfrm>
              <a:off x="2207221" y="3182118"/>
              <a:ext cx="2229010" cy="1584345"/>
            </a:xfrm>
            <a:prstGeom prst="rect">
              <a:avLst/>
            </a:prstGeom>
            <a:ln w="12700">
              <a:miter lim="400000"/>
            </a:ln>
          </p:spPr>
        </p:pic>
        <p:sp>
          <p:nvSpPr>
            <p:cNvPr id="12" name="TextBox 11">
              <a:extLst>
                <a:ext uri="{FF2B5EF4-FFF2-40B4-BE49-F238E27FC236}">
                  <a16:creationId xmlns:a16="http://schemas.microsoft.com/office/drawing/2014/main" id="{B0D9F2AF-8503-F847-A504-D07279ED04FE}"/>
                </a:ext>
              </a:extLst>
            </p:cNvPr>
            <p:cNvSpPr txBox="1"/>
            <p:nvPr/>
          </p:nvSpPr>
          <p:spPr>
            <a:xfrm>
              <a:off x="1827552" y="5037350"/>
              <a:ext cx="2988349" cy="11404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2800" b="0" i="0" u="none" strike="noStrike" kern="0" cap="none" spc="0" normalizeH="0" baseline="0" noProof="0" dirty="0">
                  <a:ln>
                    <a:noFill/>
                  </a:ln>
                  <a:solidFill>
                    <a:prstClr val="black"/>
                  </a:solidFill>
                  <a:effectLst/>
                  <a:uLnTx/>
                  <a:uFillTx/>
                </a:rPr>
                <a:t>Felnőttképzés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2800" b="0" i="0" u="none" strike="noStrike" kern="0" cap="none" spc="0" normalizeH="0" baseline="0" noProof="0" dirty="0">
                  <a:ln>
                    <a:noFill/>
                  </a:ln>
                  <a:solidFill>
                    <a:prstClr val="black"/>
                  </a:solidFill>
                  <a:effectLst/>
                  <a:uLnTx/>
                  <a:uFillTx/>
                </a:rPr>
                <a:t>Informatikai OKJ szakmák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2800" b="0" i="0" u="none" strike="noStrike" kern="0" cap="none" spc="0" normalizeH="0" baseline="0" noProof="0" dirty="0">
                  <a:ln>
                    <a:noFill/>
                  </a:ln>
                  <a:solidFill>
                    <a:prstClr val="black"/>
                  </a:solidFill>
                  <a:effectLst/>
                  <a:uLnTx/>
                  <a:uFillTx/>
                </a:rPr>
                <a:t>Pedagógustovábbképzés</a:t>
              </a:r>
            </a:p>
          </p:txBody>
        </p:sp>
      </p:grpSp>
      <p:sp>
        <p:nvSpPr>
          <p:cNvPr id="23" name="TextBox 22">
            <a:extLst>
              <a:ext uri="{FF2B5EF4-FFF2-40B4-BE49-F238E27FC236}">
                <a16:creationId xmlns:a16="http://schemas.microsoft.com/office/drawing/2014/main" id="{E5144507-4F98-2845-B8CB-10423922E398}"/>
              </a:ext>
            </a:extLst>
          </p:cNvPr>
          <p:cNvSpPr txBox="1"/>
          <p:nvPr/>
        </p:nvSpPr>
        <p:spPr>
          <a:xfrm>
            <a:off x="772722" y="6197292"/>
            <a:ext cx="10130117" cy="461665"/>
          </a:xfrm>
          <a:prstGeom prst="rect">
            <a:avLst/>
          </a:prstGeom>
          <a:noFill/>
        </p:spPr>
        <p:txBody>
          <a:bodyPr wrap="square" rtlCol="0">
            <a:spAutoFit/>
          </a:bodyPr>
          <a:lstStyle/>
          <a:p>
            <a:r>
              <a:rPr lang="hu-HU" sz="2400" dirty="0"/>
              <a:t>Oktatáskutatás, 21. századi pedagógiai módszerek, IKT az oktatásban</a:t>
            </a:r>
          </a:p>
        </p:txBody>
      </p:sp>
      <p:pic>
        <p:nvPicPr>
          <p:cNvPr id="25" name="Picture 24" descr="A picture containing indoor, building, table&#10;&#10;Description automatically generated">
            <a:extLst>
              <a:ext uri="{FF2B5EF4-FFF2-40B4-BE49-F238E27FC236}">
                <a16:creationId xmlns:a16="http://schemas.microsoft.com/office/drawing/2014/main" id="{0C3AB57E-129F-EC4C-8493-2183043DB362}"/>
              </a:ext>
            </a:extLst>
          </p:cNvPr>
          <p:cNvPicPr>
            <a:picLocks noChangeAspect="1"/>
          </p:cNvPicPr>
          <p:nvPr/>
        </p:nvPicPr>
        <p:blipFill>
          <a:blip r:embed="rId3"/>
          <a:stretch>
            <a:fillRect/>
          </a:stretch>
        </p:blipFill>
        <p:spPr>
          <a:xfrm>
            <a:off x="222016" y="199043"/>
            <a:ext cx="7790892" cy="5843169"/>
          </a:xfrm>
          <a:prstGeom prst="rect">
            <a:avLst/>
          </a:prstGeom>
        </p:spPr>
      </p:pic>
      <p:pic>
        <p:nvPicPr>
          <p:cNvPr id="27" name="Picture 26">
            <a:extLst>
              <a:ext uri="{FF2B5EF4-FFF2-40B4-BE49-F238E27FC236}">
                <a16:creationId xmlns:a16="http://schemas.microsoft.com/office/drawing/2014/main" id="{BF0937FB-F02F-294B-AC55-A6C102F8341C}"/>
              </a:ext>
            </a:extLst>
          </p:cNvPr>
          <p:cNvPicPr>
            <a:picLocks noChangeAspect="1"/>
          </p:cNvPicPr>
          <p:nvPr/>
        </p:nvPicPr>
        <p:blipFill>
          <a:blip r:embed="rId4"/>
          <a:stretch>
            <a:fillRect/>
          </a:stretch>
        </p:blipFill>
        <p:spPr>
          <a:xfrm>
            <a:off x="1897819" y="815788"/>
            <a:ext cx="4439287" cy="4704044"/>
          </a:xfrm>
          <a:prstGeom prst="rect">
            <a:avLst/>
          </a:prstGeom>
        </p:spPr>
      </p:pic>
    </p:spTree>
    <p:extLst>
      <p:ext uri="{BB962C8B-B14F-4D97-AF65-F5344CB8AC3E}">
        <p14:creationId xmlns:p14="http://schemas.microsoft.com/office/powerpoint/2010/main" val="166893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piece of food&#10;&#10;Description automatically generated">
            <a:extLst>
              <a:ext uri="{FF2B5EF4-FFF2-40B4-BE49-F238E27FC236}">
                <a16:creationId xmlns:a16="http://schemas.microsoft.com/office/drawing/2014/main" id="{1D6F9CC1-C5A1-6443-831D-C76241B2D5D3}"/>
              </a:ext>
            </a:extLst>
          </p:cNvPr>
          <p:cNvPicPr>
            <a:picLocks noChangeAspect="1"/>
          </p:cNvPicPr>
          <p:nvPr/>
        </p:nvPicPr>
        <p:blipFill>
          <a:blip r:embed="rId2"/>
          <a:stretch>
            <a:fillRect/>
          </a:stretch>
        </p:blipFill>
        <p:spPr>
          <a:xfrm>
            <a:off x="7874917" y="4066130"/>
            <a:ext cx="924377" cy="784320"/>
          </a:xfrm>
          <a:prstGeom prst="rect">
            <a:avLst/>
          </a:prstGeom>
        </p:spPr>
      </p:pic>
      <p:pic>
        <p:nvPicPr>
          <p:cNvPr id="5" name="Picture 4">
            <a:extLst>
              <a:ext uri="{FF2B5EF4-FFF2-40B4-BE49-F238E27FC236}">
                <a16:creationId xmlns:a16="http://schemas.microsoft.com/office/drawing/2014/main" id="{97F9D445-BDAB-7646-A01D-BAB9D16A2FB5}"/>
              </a:ext>
            </a:extLst>
          </p:cNvPr>
          <p:cNvPicPr>
            <a:picLocks noChangeAspect="1"/>
          </p:cNvPicPr>
          <p:nvPr/>
        </p:nvPicPr>
        <p:blipFill>
          <a:blip r:embed="rId3"/>
          <a:stretch>
            <a:fillRect/>
          </a:stretch>
        </p:blipFill>
        <p:spPr>
          <a:xfrm>
            <a:off x="5295774" y="1806768"/>
            <a:ext cx="2376755" cy="84987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BB1D0002-A5D0-9047-B8E7-ED20D4E2BA39}"/>
              </a:ext>
            </a:extLst>
          </p:cNvPr>
          <p:cNvPicPr>
            <a:picLocks noChangeAspect="1"/>
          </p:cNvPicPr>
          <p:nvPr/>
        </p:nvPicPr>
        <p:blipFill>
          <a:blip r:embed="rId4"/>
          <a:stretch>
            <a:fillRect/>
          </a:stretch>
        </p:blipFill>
        <p:spPr>
          <a:xfrm>
            <a:off x="3685305" y="3463049"/>
            <a:ext cx="1347749" cy="767705"/>
          </a:xfrm>
          <a:prstGeom prst="rect">
            <a:avLst/>
          </a:prstGeom>
        </p:spPr>
      </p:pic>
      <p:pic>
        <p:nvPicPr>
          <p:cNvPr id="9" name="Picture 8" descr="A picture containing outdoor object&#10;&#10;Description automatically generated">
            <a:extLst>
              <a:ext uri="{FF2B5EF4-FFF2-40B4-BE49-F238E27FC236}">
                <a16:creationId xmlns:a16="http://schemas.microsoft.com/office/drawing/2014/main" id="{FC7A1121-FFE4-B14F-B2DB-E680D6661BC6}"/>
              </a:ext>
            </a:extLst>
          </p:cNvPr>
          <p:cNvPicPr>
            <a:picLocks noChangeAspect="1"/>
          </p:cNvPicPr>
          <p:nvPr/>
        </p:nvPicPr>
        <p:blipFill>
          <a:blip r:embed="rId5"/>
          <a:stretch>
            <a:fillRect/>
          </a:stretch>
        </p:blipFill>
        <p:spPr>
          <a:xfrm>
            <a:off x="6898242" y="5203090"/>
            <a:ext cx="879018" cy="988895"/>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D63A1432-D2BA-FB41-9DA0-643B79894BA7}"/>
              </a:ext>
            </a:extLst>
          </p:cNvPr>
          <p:cNvPicPr>
            <a:picLocks noChangeAspect="1"/>
          </p:cNvPicPr>
          <p:nvPr/>
        </p:nvPicPr>
        <p:blipFill>
          <a:blip r:embed="rId6"/>
          <a:stretch>
            <a:fillRect/>
          </a:stretch>
        </p:blipFill>
        <p:spPr>
          <a:xfrm>
            <a:off x="5206606" y="5373481"/>
            <a:ext cx="1003299" cy="1003299"/>
          </a:xfrm>
          <a:prstGeom prst="rect">
            <a:avLst/>
          </a:prstGeom>
        </p:spPr>
      </p:pic>
      <p:pic>
        <p:nvPicPr>
          <p:cNvPr id="13" name="Picture 12">
            <a:extLst>
              <a:ext uri="{FF2B5EF4-FFF2-40B4-BE49-F238E27FC236}">
                <a16:creationId xmlns:a16="http://schemas.microsoft.com/office/drawing/2014/main" id="{FE4F95E9-AE98-834D-99E7-7888B634817B}"/>
              </a:ext>
            </a:extLst>
          </p:cNvPr>
          <p:cNvPicPr>
            <a:picLocks noChangeAspect="1"/>
          </p:cNvPicPr>
          <p:nvPr/>
        </p:nvPicPr>
        <p:blipFill>
          <a:blip r:embed="rId7"/>
          <a:stretch>
            <a:fillRect/>
          </a:stretch>
        </p:blipFill>
        <p:spPr>
          <a:xfrm>
            <a:off x="7650817" y="2552208"/>
            <a:ext cx="4175654" cy="1240043"/>
          </a:xfrm>
          <a:prstGeom prst="rect">
            <a:avLst/>
          </a:prstGeom>
        </p:spPr>
      </p:pic>
      <p:pic>
        <p:nvPicPr>
          <p:cNvPr id="15" name="Picture 14" descr="A close up of a logo&#10;&#10;Description automatically generated">
            <a:extLst>
              <a:ext uri="{FF2B5EF4-FFF2-40B4-BE49-F238E27FC236}">
                <a16:creationId xmlns:a16="http://schemas.microsoft.com/office/drawing/2014/main" id="{84F1B559-FB55-DE46-A001-9025D1163014}"/>
              </a:ext>
            </a:extLst>
          </p:cNvPr>
          <p:cNvPicPr>
            <a:picLocks noChangeAspect="1"/>
          </p:cNvPicPr>
          <p:nvPr/>
        </p:nvPicPr>
        <p:blipFill>
          <a:blip r:embed="rId8"/>
          <a:stretch>
            <a:fillRect/>
          </a:stretch>
        </p:blipFill>
        <p:spPr>
          <a:xfrm>
            <a:off x="3864239" y="4517886"/>
            <a:ext cx="1078547" cy="1078547"/>
          </a:xfrm>
          <a:prstGeom prst="rect">
            <a:avLst/>
          </a:prstGeom>
        </p:spPr>
      </p:pic>
      <p:pic>
        <p:nvPicPr>
          <p:cNvPr id="16" name="Picture 15" descr="A close up of a logo&#10;&#10;Description automatically generated">
            <a:extLst>
              <a:ext uri="{FF2B5EF4-FFF2-40B4-BE49-F238E27FC236}">
                <a16:creationId xmlns:a16="http://schemas.microsoft.com/office/drawing/2014/main" id="{8C332494-6BB0-7A47-9D8D-62EEAF67098B}"/>
              </a:ext>
            </a:extLst>
          </p:cNvPr>
          <p:cNvPicPr>
            <a:picLocks noChangeAspect="1"/>
          </p:cNvPicPr>
          <p:nvPr/>
        </p:nvPicPr>
        <p:blipFill>
          <a:blip r:embed="rId9"/>
          <a:stretch>
            <a:fillRect/>
          </a:stretch>
        </p:blipFill>
        <p:spPr>
          <a:xfrm>
            <a:off x="3974990" y="2248074"/>
            <a:ext cx="857043" cy="988896"/>
          </a:xfrm>
          <a:prstGeom prst="rect">
            <a:avLst/>
          </a:prstGeom>
        </p:spPr>
      </p:pic>
      <p:pic>
        <p:nvPicPr>
          <p:cNvPr id="17" name="Picture 16">
            <a:extLst>
              <a:ext uri="{FF2B5EF4-FFF2-40B4-BE49-F238E27FC236}">
                <a16:creationId xmlns:a16="http://schemas.microsoft.com/office/drawing/2014/main" id="{E66EAF20-6638-F248-ABE7-E829C4F32276}"/>
              </a:ext>
            </a:extLst>
          </p:cNvPr>
          <p:cNvPicPr>
            <a:picLocks noChangeAspect="1"/>
          </p:cNvPicPr>
          <p:nvPr/>
        </p:nvPicPr>
        <p:blipFill>
          <a:blip r:embed="rId10"/>
          <a:stretch>
            <a:fillRect/>
          </a:stretch>
        </p:blipFill>
        <p:spPr>
          <a:xfrm>
            <a:off x="1877604" y="754620"/>
            <a:ext cx="1262676" cy="631338"/>
          </a:xfrm>
          <a:prstGeom prst="rect">
            <a:avLst/>
          </a:prstGeom>
        </p:spPr>
      </p:pic>
      <p:pic>
        <p:nvPicPr>
          <p:cNvPr id="18" name="Picture 17">
            <a:extLst>
              <a:ext uri="{FF2B5EF4-FFF2-40B4-BE49-F238E27FC236}">
                <a16:creationId xmlns:a16="http://schemas.microsoft.com/office/drawing/2014/main" id="{C9E7C597-430A-6146-8FAD-B5DE50441511}"/>
              </a:ext>
            </a:extLst>
          </p:cNvPr>
          <p:cNvPicPr>
            <a:picLocks noChangeAspect="1"/>
          </p:cNvPicPr>
          <p:nvPr/>
        </p:nvPicPr>
        <p:blipFill>
          <a:blip r:embed="rId11"/>
          <a:stretch>
            <a:fillRect/>
          </a:stretch>
        </p:blipFill>
        <p:spPr>
          <a:xfrm>
            <a:off x="5987560" y="754620"/>
            <a:ext cx="993185" cy="662123"/>
          </a:xfrm>
          <a:prstGeom prst="rect">
            <a:avLst/>
          </a:prstGeom>
        </p:spPr>
      </p:pic>
      <p:pic>
        <p:nvPicPr>
          <p:cNvPr id="19" name="Picture 18">
            <a:extLst>
              <a:ext uri="{FF2B5EF4-FFF2-40B4-BE49-F238E27FC236}">
                <a16:creationId xmlns:a16="http://schemas.microsoft.com/office/drawing/2014/main" id="{9A373A82-E16D-AD4B-A975-58F6090CA128}"/>
              </a:ext>
            </a:extLst>
          </p:cNvPr>
          <p:cNvPicPr>
            <a:picLocks noChangeAspect="1"/>
          </p:cNvPicPr>
          <p:nvPr/>
        </p:nvPicPr>
        <p:blipFill>
          <a:blip r:embed="rId12"/>
          <a:stretch>
            <a:fillRect/>
          </a:stretch>
        </p:blipFill>
        <p:spPr>
          <a:xfrm>
            <a:off x="7462595" y="383126"/>
            <a:ext cx="1332985" cy="1332985"/>
          </a:xfrm>
          <a:prstGeom prst="rect">
            <a:avLst/>
          </a:prstGeom>
        </p:spPr>
      </p:pic>
      <p:pic>
        <p:nvPicPr>
          <p:cNvPr id="20" name="Picture 19">
            <a:extLst>
              <a:ext uri="{FF2B5EF4-FFF2-40B4-BE49-F238E27FC236}">
                <a16:creationId xmlns:a16="http://schemas.microsoft.com/office/drawing/2014/main" id="{38F96A3B-A038-1F4A-9882-A5381A4A9E72}"/>
              </a:ext>
            </a:extLst>
          </p:cNvPr>
          <p:cNvPicPr>
            <a:picLocks noChangeAspect="1"/>
          </p:cNvPicPr>
          <p:nvPr/>
        </p:nvPicPr>
        <p:blipFill>
          <a:blip r:embed="rId13"/>
          <a:stretch>
            <a:fillRect/>
          </a:stretch>
        </p:blipFill>
        <p:spPr>
          <a:xfrm>
            <a:off x="9285858" y="733788"/>
            <a:ext cx="1106326" cy="736210"/>
          </a:xfrm>
          <a:prstGeom prst="rect">
            <a:avLst/>
          </a:prstGeom>
        </p:spPr>
      </p:pic>
      <p:pic>
        <p:nvPicPr>
          <p:cNvPr id="21" name="Picture 20">
            <a:extLst>
              <a:ext uri="{FF2B5EF4-FFF2-40B4-BE49-F238E27FC236}">
                <a16:creationId xmlns:a16="http://schemas.microsoft.com/office/drawing/2014/main" id="{B6FE46E7-6C43-AF42-BFD0-AD1B08DAC9E3}"/>
              </a:ext>
            </a:extLst>
          </p:cNvPr>
          <p:cNvPicPr>
            <a:picLocks noChangeAspect="1"/>
          </p:cNvPicPr>
          <p:nvPr/>
        </p:nvPicPr>
        <p:blipFill>
          <a:blip r:embed="rId14"/>
          <a:stretch>
            <a:fillRect/>
          </a:stretch>
        </p:blipFill>
        <p:spPr>
          <a:xfrm>
            <a:off x="4052101" y="728155"/>
            <a:ext cx="994995" cy="662124"/>
          </a:xfrm>
          <a:prstGeom prst="rect">
            <a:avLst/>
          </a:prstGeom>
        </p:spPr>
      </p:pic>
      <p:sp>
        <p:nvSpPr>
          <p:cNvPr id="22" name="Rectangle 21">
            <a:extLst>
              <a:ext uri="{FF2B5EF4-FFF2-40B4-BE49-F238E27FC236}">
                <a16:creationId xmlns:a16="http://schemas.microsoft.com/office/drawing/2014/main" id="{38284DE6-05D1-1D47-B415-48711894C988}"/>
              </a:ext>
            </a:extLst>
          </p:cNvPr>
          <p:cNvSpPr/>
          <p:nvPr/>
        </p:nvSpPr>
        <p:spPr>
          <a:xfrm>
            <a:off x="325311" y="2051273"/>
            <a:ext cx="4088869" cy="1200329"/>
          </a:xfrm>
          <a:prstGeom prst="rect">
            <a:avLst/>
          </a:prstGeom>
        </p:spPr>
        <p:txBody>
          <a:bodyPr wrap="square">
            <a:spAutoFit/>
          </a:bodyPr>
          <a:lstStyle/>
          <a:p>
            <a:r>
              <a:rPr lang="hu-HU" sz="2400" dirty="0">
                <a:solidFill>
                  <a:srgbClr val="00000A"/>
                </a:solidFill>
                <a:latin typeface="Calibri" panose="020F0502020204030204" pitchFamily="34" charset="0"/>
                <a:ea typeface="Calibri" panose="020F0502020204030204" pitchFamily="34" charset="0"/>
                <a:cs typeface="DejaVu Sans"/>
              </a:rPr>
              <a:t>PROMPT-H Számítástechnikai Oktatási, Kereskedelmi és Szolgáltató Kft</a:t>
            </a:r>
            <a:endParaRPr lang="hu-HU" sz="2400" dirty="0"/>
          </a:p>
        </p:txBody>
      </p:sp>
      <p:sp>
        <p:nvSpPr>
          <p:cNvPr id="23" name="Rectangle 22">
            <a:extLst>
              <a:ext uri="{FF2B5EF4-FFF2-40B4-BE49-F238E27FC236}">
                <a16:creationId xmlns:a16="http://schemas.microsoft.com/office/drawing/2014/main" id="{E4028C54-10D5-2D49-BF14-68BE52ABF07D}"/>
              </a:ext>
            </a:extLst>
          </p:cNvPr>
          <p:cNvSpPr/>
          <p:nvPr/>
        </p:nvSpPr>
        <p:spPr>
          <a:xfrm>
            <a:off x="9238377" y="4102387"/>
            <a:ext cx="2703958" cy="830997"/>
          </a:xfrm>
          <a:prstGeom prst="rect">
            <a:avLst/>
          </a:prstGeom>
        </p:spPr>
        <p:txBody>
          <a:bodyPr wrap="square">
            <a:spAutoFit/>
          </a:bodyPr>
          <a:lstStyle/>
          <a:p>
            <a:r>
              <a:rPr lang="hu-HU" sz="2400" dirty="0" err="1">
                <a:solidFill>
                  <a:srgbClr val="00000A"/>
                </a:solidFill>
                <a:latin typeface="Calibri" panose="020F0502020204030204" pitchFamily="34" charset="0"/>
                <a:ea typeface="Calibri" panose="020F0502020204030204" pitchFamily="34" charset="0"/>
                <a:cs typeface="DejaVu Sans"/>
              </a:rPr>
              <a:t>Corvus</a:t>
            </a:r>
            <a:r>
              <a:rPr lang="hu-HU" sz="2400" dirty="0">
                <a:solidFill>
                  <a:srgbClr val="00000A"/>
                </a:solidFill>
                <a:latin typeface="Calibri" panose="020F0502020204030204" pitchFamily="34" charset="0"/>
                <a:ea typeface="Calibri" panose="020F0502020204030204" pitchFamily="34" charset="0"/>
                <a:cs typeface="DejaVu Sans"/>
              </a:rPr>
              <a:t> Oktatási és </a:t>
            </a:r>
          </a:p>
          <a:p>
            <a:r>
              <a:rPr lang="hu-HU" sz="2400" dirty="0">
                <a:solidFill>
                  <a:srgbClr val="00000A"/>
                </a:solidFill>
                <a:latin typeface="Calibri" panose="020F0502020204030204" pitchFamily="34" charset="0"/>
                <a:ea typeface="Calibri" panose="020F0502020204030204" pitchFamily="34" charset="0"/>
                <a:cs typeface="DejaVu Sans"/>
              </a:rPr>
              <a:t>Szolgáltató Kft.</a:t>
            </a:r>
          </a:p>
        </p:txBody>
      </p:sp>
      <p:sp>
        <p:nvSpPr>
          <p:cNvPr id="24" name="Rectangle 23">
            <a:extLst>
              <a:ext uri="{FF2B5EF4-FFF2-40B4-BE49-F238E27FC236}">
                <a16:creationId xmlns:a16="http://schemas.microsoft.com/office/drawing/2014/main" id="{F82B8B71-D8A0-4140-9DE9-EF589EB46F67}"/>
              </a:ext>
            </a:extLst>
          </p:cNvPr>
          <p:cNvSpPr/>
          <p:nvPr/>
        </p:nvSpPr>
        <p:spPr>
          <a:xfrm>
            <a:off x="599187" y="6074360"/>
            <a:ext cx="4268284" cy="461665"/>
          </a:xfrm>
          <a:prstGeom prst="rect">
            <a:avLst/>
          </a:prstGeom>
        </p:spPr>
        <p:txBody>
          <a:bodyPr wrap="none">
            <a:spAutoFit/>
          </a:bodyPr>
          <a:lstStyle/>
          <a:p>
            <a:r>
              <a:rPr lang="hu-HU" sz="2400" dirty="0">
                <a:solidFill>
                  <a:srgbClr val="00000A"/>
                </a:solidFill>
                <a:latin typeface="Calibri" panose="020F0502020204030204" pitchFamily="34" charset="0"/>
                <a:ea typeface="Calibri" panose="020F0502020204030204" pitchFamily="34" charset="0"/>
                <a:cs typeface="DejaVu Sans"/>
              </a:rPr>
              <a:t>SZÁMALK-</a:t>
            </a:r>
            <a:r>
              <a:rPr lang="hu-HU" sz="2400" dirty="0" err="1">
                <a:solidFill>
                  <a:srgbClr val="00000A"/>
                </a:solidFill>
                <a:latin typeface="Calibri" panose="020F0502020204030204" pitchFamily="34" charset="0"/>
                <a:ea typeface="Calibri" panose="020F0502020204030204" pitchFamily="34" charset="0"/>
                <a:cs typeface="DejaVu Sans"/>
              </a:rPr>
              <a:t>Szalézi</a:t>
            </a:r>
            <a:r>
              <a:rPr lang="hu-HU" sz="2400" dirty="0">
                <a:solidFill>
                  <a:srgbClr val="00000A"/>
                </a:solidFill>
                <a:latin typeface="Calibri" panose="020F0502020204030204" pitchFamily="34" charset="0"/>
                <a:ea typeface="Calibri" panose="020F0502020204030204" pitchFamily="34" charset="0"/>
                <a:cs typeface="DejaVu Sans"/>
              </a:rPr>
              <a:t> Szakgimnázium</a:t>
            </a:r>
          </a:p>
        </p:txBody>
      </p:sp>
      <p:sp>
        <p:nvSpPr>
          <p:cNvPr id="25" name="Rectangle 24">
            <a:extLst>
              <a:ext uri="{FF2B5EF4-FFF2-40B4-BE49-F238E27FC236}">
                <a16:creationId xmlns:a16="http://schemas.microsoft.com/office/drawing/2014/main" id="{BB897E9A-29F5-7B4B-B113-B8ADC3D83384}"/>
              </a:ext>
            </a:extLst>
          </p:cNvPr>
          <p:cNvSpPr/>
          <p:nvPr/>
        </p:nvSpPr>
        <p:spPr>
          <a:xfrm>
            <a:off x="7956426" y="5480769"/>
            <a:ext cx="4412224" cy="1200329"/>
          </a:xfrm>
          <a:prstGeom prst="rect">
            <a:avLst/>
          </a:prstGeom>
        </p:spPr>
        <p:txBody>
          <a:bodyPr wrap="square">
            <a:spAutoFit/>
          </a:bodyPr>
          <a:lstStyle/>
          <a:p>
            <a:r>
              <a:rPr lang="hu-HU" sz="2400" dirty="0">
                <a:solidFill>
                  <a:srgbClr val="00000A"/>
                </a:solidFill>
                <a:latin typeface="Calibri" panose="020F0502020204030204" pitchFamily="34" charset="0"/>
                <a:ea typeface="Calibri" panose="020F0502020204030204" pitchFamily="34" charset="0"/>
                <a:cs typeface="DejaVu Sans"/>
              </a:rPr>
              <a:t>Veszprémi Szakképzési Centrum </a:t>
            </a:r>
            <a:r>
              <a:rPr lang="hu-HU" sz="2400" dirty="0" err="1">
                <a:solidFill>
                  <a:srgbClr val="00000A"/>
                </a:solidFill>
                <a:latin typeface="Calibri" panose="020F0502020204030204" pitchFamily="34" charset="0"/>
                <a:ea typeface="Calibri" panose="020F0502020204030204" pitchFamily="34" charset="0"/>
                <a:cs typeface="DejaVu Sans"/>
              </a:rPr>
              <a:t>Öveges</a:t>
            </a:r>
            <a:r>
              <a:rPr lang="hu-HU" sz="2400" dirty="0">
                <a:solidFill>
                  <a:srgbClr val="00000A"/>
                </a:solidFill>
                <a:latin typeface="Calibri" panose="020F0502020204030204" pitchFamily="34" charset="0"/>
                <a:ea typeface="Calibri" panose="020F0502020204030204" pitchFamily="34" charset="0"/>
                <a:cs typeface="DejaVu Sans"/>
              </a:rPr>
              <a:t> József Szakképző Iskolája és Kollégiuma</a:t>
            </a:r>
          </a:p>
        </p:txBody>
      </p:sp>
      <p:sp>
        <p:nvSpPr>
          <p:cNvPr id="27" name="Rectangle 26">
            <a:extLst>
              <a:ext uri="{FF2B5EF4-FFF2-40B4-BE49-F238E27FC236}">
                <a16:creationId xmlns:a16="http://schemas.microsoft.com/office/drawing/2014/main" id="{D6A53D10-A70D-7145-8CF9-86C2477DA4AD}"/>
              </a:ext>
            </a:extLst>
          </p:cNvPr>
          <p:cNvSpPr/>
          <p:nvPr/>
        </p:nvSpPr>
        <p:spPr>
          <a:xfrm>
            <a:off x="31752" y="3616070"/>
            <a:ext cx="3547574" cy="461665"/>
          </a:xfrm>
          <a:prstGeom prst="rect">
            <a:avLst/>
          </a:prstGeom>
        </p:spPr>
        <p:txBody>
          <a:bodyPr wrap="none">
            <a:spAutoFit/>
          </a:bodyPr>
          <a:lstStyle/>
          <a:p>
            <a:r>
              <a:rPr lang="hu-HU" sz="2400" dirty="0">
                <a:solidFill>
                  <a:srgbClr val="00000A"/>
                </a:solidFill>
                <a:latin typeface="Calibri" panose="020F0502020204030204" pitchFamily="34" charset="0"/>
                <a:ea typeface="Calibri" panose="020F0502020204030204" pitchFamily="34" charset="0"/>
                <a:cs typeface="DejaVu Sans"/>
              </a:rPr>
              <a:t>The </a:t>
            </a:r>
            <a:r>
              <a:rPr lang="hu-HU" sz="2400" dirty="0" err="1">
                <a:solidFill>
                  <a:srgbClr val="00000A"/>
                </a:solidFill>
                <a:latin typeface="Calibri" panose="020F0502020204030204" pitchFamily="34" charset="0"/>
                <a:ea typeface="Calibri" panose="020F0502020204030204" pitchFamily="34" charset="0"/>
                <a:cs typeface="DejaVu Sans"/>
              </a:rPr>
              <a:t>Irish</a:t>
            </a:r>
            <a:r>
              <a:rPr lang="hu-HU" sz="2400" dirty="0">
                <a:solidFill>
                  <a:srgbClr val="00000A"/>
                </a:solidFill>
                <a:latin typeface="Calibri" panose="020F0502020204030204" pitchFamily="34" charset="0"/>
                <a:ea typeface="Calibri" panose="020F0502020204030204" pitchFamily="34" charset="0"/>
                <a:cs typeface="DejaVu Sans"/>
              </a:rPr>
              <a:t> Computer Society</a:t>
            </a:r>
          </a:p>
        </p:txBody>
      </p:sp>
      <p:sp>
        <p:nvSpPr>
          <p:cNvPr id="28" name="Rectangle 27">
            <a:extLst>
              <a:ext uri="{FF2B5EF4-FFF2-40B4-BE49-F238E27FC236}">
                <a16:creationId xmlns:a16="http://schemas.microsoft.com/office/drawing/2014/main" id="{9B68D50D-D180-9442-AE7C-35E6BEEFCAA1}"/>
              </a:ext>
            </a:extLst>
          </p:cNvPr>
          <p:cNvSpPr/>
          <p:nvPr/>
        </p:nvSpPr>
        <p:spPr>
          <a:xfrm>
            <a:off x="570682" y="4842233"/>
            <a:ext cx="2047292" cy="461665"/>
          </a:xfrm>
          <a:prstGeom prst="rect">
            <a:avLst/>
          </a:prstGeom>
        </p:spPr>
        <p:txBody>
          <a:bodyPr wrap="none">
            <a:spAutoFit/>
          </a:bodyPr>
          <a:lstStyle/>
          <a:p>
            <a:r>
              <a:rPr lang="hu-HU" sz="2400" dirty="0" err="1">
                <a:solidFill>
                  <a:srgbClr val="00000A"/>
                </a:solidFill>
                <a:latin typeface="Calibri" panose="020F0502020204030204" pitchFamily="34" charset="0"/>
                <a:ea typeface="Calibri" panose="020F0502020204030204" pitchFamily="34" charset="0"/>
                <a:cs typeface="DejaVu Sans"/>
              </a:rPr>
              <a:t>Guimel</a:t>
            </a:r>
            <a:r>
              <a:rPr lang="hu-HU" sz="2400" dirty="0">
                <a:solidFill>
                  <a:srgbClr val="00000A"/>
                </a:solidFill>
                <a:latin typeface="Calibri" panose="020F0502020204030204" pitchFamily="34" charset="0"/>
                <a:ea typeface="Calibri" panose="020F0502020204030204" pitchFamily="34" charset="0"/>
                <a:cs typeface="DejaVu Sans"/>
              </a:rPr>
              <a:t> Society</a:t>
            </a:r>
          </a:p>
        </p:txBody>
      </p:sp>
      <p:pic>
        <p:nvPicPr>
          <p:cNvPr id="30" name="Picture 29" descr="A close up of a sign&#10;&#10;Description automatically generated">
            <a:extLst>
              <a:ext uri="{FF2B5EF4-FFF2-40B4-BE49-F238E27FC236}">
                <a16:creationId xmlns:a16="http://schemas.microsoft.com/office/drawing/2014/main" id="{74C91D09-02BD-6542-853E-4C81C2824504}"/>
              </a:ext>
            </a:extLst>
          </p:cNvPr>
          <p:cNvPicPr>
            <a:picLocks noChangeAspect="1"/>
          </p:cNvPicPr>
          <p:nvPr/>
        </p:nvPicPr>
        <p:blipFill>
          <a:blip r:embed="rId15"/>
          <a:stretch>
            <a:fillRect/>
          </a:stretch>
        </p:blipFill>
        <p:spPr>
          <a:xfrm>
            <a:off x="5080950" y="3098491"/>
            <a:ext cx="2625257" cy="1644558"/>
          </a:xfrm>
          <a:prstGeom prst="rect">
            <a:avLst/>
          </a:prstGeom>
        </p:spPr>
      </p:pic>
    </p:spTree>
    <p:extLst>
      <p:ext uri="{BB962C8B-B14F-4D97-AF65-F5344CB8AC3E}">
        <p14:creationId xmlns:p14="http://schemas.microsoft.com/office/powerpoint/2010/main" val="27238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fill="hold"/>
                                        <p:tgtEl>
                                          <p:spTgt spid="5"/>
                                        </p:tgtEl>
                                        <p:attrNameLst>
                                          <p:attrName>ppt_x</p:attrName>
                                        </p:attrNameLst>
                                      </p:cBhvr>
                                      <p:tavLst>
                                        <p:tav tm="0">
                                          <p:val>
                                            <p:strVal val="#ppt_x"/>
                                          </p:val>
                                        </p:tav>
                                        <p:tav tm="100000">
                                          <p:val>
                                            <p:strVal val="#ppt_x"/>
                                          </p:val>
                                        </p:tav>
                                      </p:tavLst>
                                    </p:anim>
                                    <p:anim calcmode="lin" valueType="num">
                                      <p:cBhvr additive="base">
                                        <p:cTn id="9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A33946B7-E7D1-674F-AC4F-ABE92CD1DCD5}"/>
              </a:ext>
            </a:extLst>
          </p:cNvPr>
          <p:cNvPicPr>
            <a:picLocks noChangeAspect="1"/>
          </p:cNvPicPr>
          <p:nvPr/>
        </p:nvPicPr>
        <p:blipFill>
          <a:blip r:embed="rId2"/>
          <a:stretch>
            <a:fillRect/>
          </a:stretch>
        </p:blipFill>
        <p:spPr>
          <a:xfrm>
            <a:off x="3129238" y="914399"/>
            <a:ext cx="5010998" cy="5369859"/>
          </a:xfrm>
          <a:prstGeom prst="rect">
            <a:avLst/>
          </a:prstGeom>
        </p:spPr>
      </p:pic>
    </p:spTree>
    <p:extLst>
      <p:ext uri="{BB962C8B-B14F-4D97-AF65-F5344CB8AC3E}">
        <p14:creationId xmlns:p14="http://schemas.microsoft.com/office/powerpoint/2010/main" val="38118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creenshot, holding&#10;&#10;Description automatically generated">
            <a:extLst>
              <a:ext uri="{FF2B5EF4-FFF2-40B4-BE49-F238E27FC236}">
                <a16:creationId xmlns:a16="http://schemas.microsoft.com/office/drawing/2014/main" id="{F965BC08-07F5-E943-9946-80BAE6603351}"/>
              </a:ext>
            </a:extLst>
          </p:cNvPr>
          <p:cNvPicPr>
            <a:picLocks noChangeAspect="1"/>
          </p:cNvPicPr>
          <p:nvPr/>
        </p:nvPicPr>
        <p:blipFill rotWithShape="1">
          <a:blip r:embed="rId2"/>
          <a:srcRect t="2353"/>
          <a:stretch/>
        </p:blipFill>
        <p:spPr>
          <a:xfrm>
            <a:off x="1593228" y="161364"/>
            <a:ext cx="9005544" cy="6696635"/>
          </a:xfrm>
          <a:prstGeom prst="rect">
            <a:avLst/>
          </a:prstGeom>
        </p:spPr>
      </p:pic>
      <p:sp>
        <p:nvSpPr>
          <p:cNvPr id="7" name="Rectangle 6">
            <a:extLst>
              <a:ext uri="{FF2B5EF4-FFF2-40B4-BE49-F238E27FC236}">
                <a16:creationId xmlns:a16="http://schemas.microsoft.com/office/drawing/2014/main" id="{DAE8A2B4-5163-0744-9EDE-73EA635995A7}"/>
              </a:ext>
            </a:extLst>
          </p:cNvPr>
          <p:cNvSpPr/>
          <p:nvPr/>
        </p:nvSpPr>
        <p:spPr>
          <a:xfrm>
            <a:off x="2163642" y="4822122"/>
            <a:ext cx="2880340" cy="369332"/>
          </a:xfrm>
          <a:prstGeom prst="rect">
            <a:avLst/>
          </a:prstGeom>
        </p:spPr>
        <p:txBody>
          <a:bodyPr wrap="none">
            <a:spAutoFit/>
          </a:bodyPr>
          <a:lstStyle/>
          <a:p>
            <a:r>
              <a:rPr lang="hu-HU" dirty="0">
                <a:hlinkClick r:id="rId3"/>
              </a:rPr>
              <a:t>http://grandis.prompt.hu/en</a:t>
            </a:r>
            <a:endParaRPr lang="hu-HU" dirty="0"/>
          </a:p>
        </p:txBody>
      </p:sp>
      <p:sp>
        <p:nvSpPr>
          <p:cNvPr id="8" name="TextBox 7">
            <a:extLst>
              <a:ext uri="{FF2B5EF4-FFF2-40B4-BE49-F238E27FC236}">
                <a16:creationId xmlns:a16="http://schemas.microsoft.com/office/drawing/2014/main" id="{B90974ED-038F-3640-AC3B-8F953744E39D}"/>
              </a:ext>
            </a:extLst>
          </p:cNvPr>
          <p:cNvSpPr txBox="1"/>
          <p:nvPr/>
        </p:nvSpPr>
        <p:spPr>
          <a:xfrm>
            <a:off x="2410888" y="1272244"/>
            <a:ext cx="1018227" cy="584775"/>
          </a:xfrm>
          <a:prstGeom prst="rect">
            <a:avLst/>
          </a:prstGeom>
          <a:noFill/>
        </p:spPr>
        <p:txBody>
          <a:bodyPr wrap="none" rtlCol="0">
            <a:spAutoFit/>
          </a:bodyPr>
          <a:lstStyle/>
          <a:p>
            <a:r>
              <a:rPr lang="hu-HU" sz="3200" dirty="0"/>
              <a:t>2016</a:t>
            </a:r>
          </a:p>
        </p:txBody>
      </p:sp>
      <p:pic>
        <p:nvPicPr>
          <p:cNvPr id="10" name="Picture 9" descr="A screenshot of a cell phone&#10;&#10;Description automatically generated">
            <a:extLst>
              <a:ext uri="{FF2B5EF4-FFF2-40B4-BE49-F238E27FC236}">
                <a16:creationId xmlns:a16="http://schemas.microsoft.com/office/drawing/2014/main" id="{66281BF5-1F25-774F-BCAB-961B0B783C8C}"/>
              </a:ext>
            </a:extLst>
          </p:cNvPr>
          <p:cNvPicPr>
            <a:picLocks noChangeAspect="1"/>
          </p:cNvPicPr>
          <p:nvPr/>
        </p:nvPicPr>
        <p:blipFill>
          <a:blip r:embed="rId4"/>
          <a:stretch>
            <a:fillRect/>
          </a:stretch>
        </p:blipFill>
        <p:spPr>
          <a:xfrm>
            <a:off x="3915332" y="1644133"/>
            <a:ext cx="3715877" cy="1034534"/>
          </a:xfrm>
          <a:prstGeom prst="rect">
            <a:avLst/>
          </a:prstGeom>
        </p:spPr>
      </p:pic>
    </p:spTree>
    <p:extLst>
      <p:ext uri="{BB962C8B-B14F-4D97-AF65-F5344CB8AC3E}">
        <p14:creationId xmlns:p14="http://schemas.microsoft.com/office/powerpoint/2010/main" val="19500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18E89FB-ACF3-6247-A569-0359CFEF6712}"/>
              </a:ext>
            </a:extLst>
          </p:cNvPr>
          <p:cNvPicPr>
            <a:picLocks noChangeAspect="1"/>
          </p:cNvPicPr>
          <p:nvPr/>
        </p:nvPicPr>
        <p:blipFill>
          <a:blip r:embed="rId2"/>
          <a:stretch>
            <a:fillRect/>
          </a:stretch>
        </p:blipFill>
        <p:spPr>
          <a:xfrm>
            <a:off x="753035" y="1028872"/>
            <a:ext cx="11008659" cy="4184909"/>
          </a:xfrm>
          <a:prstGeom prst="rect">
            <a:avLst/>
          </a:prstGeom>
        </p:spPr>
      </p:pic>
      <p:sp>
        <p:nvSpPr>
          <p:cNvPr id="4" name="TextBox 3">
            <a:extLst>
              <a:ext uri="{FF2B5EF4-FFF2-40B4-BE49-F238E27FC236}">
                <a16:creationId xmlns:a16="http://schemas.microsoft.com/office/drawing/2014/main" id="{16F375AF-2D72-1841-BE9B-CA4BC74C9B18}"/>
              </a:ext>
            </a:extLst>
          </p:cNvPr>
          <p:cNvSpPr txBox="1"/>
          <p:nvPr/>
        </p:nvSpPr>
        <p:spPr>
          <a:xfrm>
            <a:off x="2820391" y="277906"/>
            <a:ext cx="6551217" cy="584775"/>
          </a:xfrm>
          <a:prstGeom prst="rect">
            <a:avLst/>
          </a:prstGeom>
          <a:noFill/>
        </p:spPr>
        <p:txBody>
          <a:bodyPr wrap="none" rtlCol="0">
            <a:spAutoFit/>
          </a:bodyPr>
          <a:lstStyle/>
          <a:p>
            <a:r>
              <a:rPr lang="hu-HU" sz="3200" dirty="0" err="1"/>
              <a:t>Connected</a:t>
            </a:r>
            <a:r>
              <a:rPr lang="hu-HU" sz="3200" dirty="0"/>
              <a:t> </a:t>
            </a:r>
            <a:r>
              <a:rPr lang="hu-HU" sz="3200" dirty="0" err="1"/>
              <a:t>Caregivers</a:t>
            </a:r>
            <a:r>
              <a:rPr lang="hu-HU" sz="3200" dirty="0"/>
              <a:t> </a:t>
            </a:r>
            <a:r>
              <a:rPr lang="hu-HU" sz="3200" dirty="0" err="1"/>
              <a:t>for</a:t>
            </a:r>
            <a:r>
              <a:rPr lang="hu-HU" sz="3200" dirty="0"/>
              <a:t> </a:t>
            </a:r>
            <a:r>
              <a:rPr lang="hu-HU" sz="3200" dirty="0" err="1"/>
              <a:t>Older</a:t>
            </a:r>
            <a:r>
              <a:rPr lang="hu-HU" sz="3200" dirty="0"/>
              <a:t> </a:t>
            </a:r>
            <a:r>
              <a:rPr lang="hu-HU" sz="3200" dirty="0" err="1"/>
              <a:t>Adults</a:t>
            </a:r>
            <a:endParaRPr lang="hu-HU" sz="3200" dirty="0"/>
          </a:p>
        </p:txBody>
      </p:sp>
      <p:sp>
        <p:nvSpPr>
          <p:cNvPr id="5" name="TextBox 4">
            <a:extLst>
              <a:ext uri="{FF2B5EF4-FFF2-40B4-BE49-F238E27FC236}">
                <a16:creationId xmlns:a16="http://schemas.microsoft.com/office/drawing/2014/main" id="{C31757A8-C93A-344F-B16C-B500A28E2EE7}"/>
              </a:ext>
            </a:extLst>
          </p:cNvPr>
          <p:cNvSpPr txBox="1"/>
          <p:nvPr/>
        </p:nvSpPr>
        <p:spPr>
          <a:xfrm>
            <a:off x="3187132" y="5149139"/>
            <a:ext cx="6140464" cy="461665"/>
          </a:xfrm>
          <a:prstGeom prst="rect">
            <a:avLst/>
          </a:prstGeom>
          <a:noFill/>
        </p:spPr>
        <p:txBody>
          <a:bodyPr wrap="none" rtlCol="0">
            <a:spAutoFit/>
          </a:bodyPr>
          <a:lstStyle/>
          <a:p>
            <a:r>
              <a:rPr lang="hu-HU" sz="2400" dirty="0"/>
              <a:t>Online kurzus formális, informális gondozóknak </a:t>
            </a:r>
          </a:p>
        </p:txBody>
      </p:sp>
      <p:sp>
        <p:nvSpPr>
          <p:cNvPr id="6" name="TextBox 5">
            <a:extLst>
              <a:ext uri="{FF2B5EF4-FFF2-40B4-BE49-F238E27FC236}">
                <a16:creationId xmlns:a16="http://schemas.microsoft.com/office/drawing/2014/main" id="{063685BD-09C5-1B48-A453-DFBB862F67A9}"/>
              </a:ext>
            </a:extLst>
          </p:cNvPr>
          <p:cNvSpPr txBox="1"/>
          <p:nvPr/>
        </p:nvSpPr>
        <p:spPr>
          <a:xfrm>
            <a:off x="2913339" y="5702533"/>
            <a:ext cx="6688049" cy="523220"/>
          </a:xfrm>
          <a:prstGeom prst="rect">
            <a:avLst/>
          </a:prstGeom>
          <a:noFill/>
        </p:spPr>
        <p:txBody>
          <a:bodyPr wrap="none" rtlCol="0">
            <a:spAutoFit/>
          </a:bodyPr>
          <a:lstStyle/>
          <a:p>
            <a:r>
              <a:rPr lang="hu-HU" sz="2800" dirty="0"/>
              <a:t>21. századi technológiák az idősgondozásban</a:t>
            </a:r>
          </a:p>
        </p:txBody>
      </p:sp>
      <p:sp>
        <p:nvSpPr>
          <p:cNvPr id="2" name="TextBox 1">
            <a:extLst>
              <a:ext uri="{FF2B5EF4-FFF2-40B4-BE49-F238E27FC236}">
                <a16:creationId xmlns:a16="http://schemas.microsoft.com/office/drawing/2014/main" id="{D00D8EAC-440A-EB49-851B-5F0CE89F0928}"/>
              </a:ext>
            </a:extLst>
          </p:cNvPr>
          <p:cNvSpPr txBox="1"/>
          <p:nvPr/>
        </p:nvSpPr>
        <p:spPr>
          <a:xfrm>
            <a:off x="2504229" y="6317482"/>
            <a:ext cx="7794802" cy="369332"/>
          </a:xfrm>
          <a:prstGeom prst="rect">
            <a:avLst/>
          </a:prstGeom>
          <a:noFill/>
        </p:spPr>
        <p:txBody>
          <a:bodyPr wrap="square" rtlCol="0">
            <a:spAutoFit/>
          </a:bodyPr>
          <a:lstStyle/>
          <a:p>
            <a:r>
              <a:rPr lang="en-GB" dirty="0"/>
              <a:t>E-learning </a:t>
            </a:r>
            <a:r>
              <a:rPr lang="en-GB" dirty="0" err="1"/>
              <a:t>weboldal</a:t>
            </a:r>
            <a:r>
              <a:rPr lang="en-GB" dirty="0"/>
              <a:t>: </a:t>
            </a:r>
            <a:r>
              <a:rPr lang="en-GB" dirty="0">
                <a:hlinkClick r:id="rId3"/>
              </a:rPr>
              <a:t>https://moodle.grandis21.hu/login/index.php</a:t>
            </a:r>
            <a:endParaRPr lang="en-GB" dirty="0"/>
          </a:p>
        </p:txBody>
      </p:sp>
    </p:spTree>
    <p:extLst>
      <p:ext uri="{BB962C8B-B14F-4D97-AF65-F5344CB8AC3E}">
        <p14:creationId xmlns:p14="http://schemas.microsoft.com/office/powerpoint/2010/main" val="35764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6543E2-205E-AE4C-A1BB-D2451CEA4CC4}"/>
              </a:ext>
            </a:extLst>
          </p:cNvPr>
          <p:cNvSpPr/>
          <p:nvPr/>
        </p:nvSpPr>
        <p:spPr>
          <a:xfrm>
            <a:off x="3175353" y="224407"/>
            <a:ext cx="5754781" cy="461665"/>
          </a:xfrm>
          <a:prstGeom prst="rect">
            <a:avLst/>
          </a:prstGeom>
        </p:spPr>
        <p:txBody>
          <a:bodyPr wrap="none">
            <a:spAutoFit/>
          </a:bodyPr>
          <a:lstStyle/>
          <a:p>
            <a:r>
              <a:rPr lang="hu-HU" sz="2400" dirty="0"/>
              <a:t>21. századi technológiák az idősgondozásban</a:t>
            </a:r>
          </a:p>
        </p:txBody>
      </p:sp>
      <p:sp>
        <p:nvSpPr>
          <p:cNvPr id="4" name="Rectangle 3">
            <a:extLst>
              <a:ext uri="{FF2B5EF4-FFF2-40B4-BE49-F238E27FC236}">
                <a16:creationId xmlns:a16="http://schemas.microsoft.com/office/drawing/2014/main" id="{D2FDE64B-4841-5C40-B2F0-73B1C19ACD60}"/>
              </a:ext>
            </a:extLst>
          </p:cNvPr>
          <p:cNvSpPr/>
          <p:nvPr/>
        </p:nvSpPr>
        <p:spPr>
          <a:xfrm>
            <a:off x="541421" y="612845"/>
            <a:ext cx="11177337" cy="5909310"/>
          </a:xfrm>
          <a:prstGeom prst="rect">
            <a:avLst/>
          </a:prstGeom>
        </p:spPr>
        <p:txBody>
          <a:bodyPr wrap="square">
            <a:spAutoFit/>
          </a:bodyPr>
          <a:lstStyle/>
          <a:p>
            <a:r>
              <a:rPr lang="hu-HU" dirty="0"/>
              <a:t>A képzés egy modulrendszerű, kompetencia-alapú program, formális és informális gondozók számára. Célja, hogy a gondozókat megismertesse a gondozás területén tapasztalható újszerű megközelítésekkel, igényekkel, és hogy ezekre az igényekre választ adjon a 21. századi hálózati technológiák és okos eszközök bemutatásán keresztül, mint például a tevékenységfigyelő karkötők, a mozgás érzékelők, vagy az otthoni távidagnosztikai készülékek és a szellemi, fizikai aktivitás megőrzését támogató alkalmazások.  </a:t>
            </a:r>
          </a:p>
          <a:p>
            <a:endParaRPr lang="hu-HU" dirty="0"/>
          </a:p>
          <a:p>
            <a:r>
              <a:rPr lang="hu-HU" dirty="0"/>
              <a:t>A képzés fejleszti a gondozók digitális készségeit, felkészítve őket arra, hogy hatékonyan tudják kezelni az IKT alapú távgondozási rendszereket és webes kommunikációs eszközöket, melyek biztosítják az interneten keresztül történő kapcsolattartást az önálló életvitelt folytató idősekkel.</a:t>
            </a:r>
          </a:p>
          <a:p>
            <a:endParaRPr lang="hu-HU" dirty="0"/>
          </a:p>
          <a:p>
            <a:r>
              <a:rPr lang="en-GB" dirty="0"/>
              <a:t>1. </a:t>
            </a:r>
            <a:r>
              <a:rPr lang="en-GB" dirty="0" err="1"/>
              <a:t>modul</a:t>
            </a:r>
            <a:r>
              <a:rPr lang="en-GB" dirty="0"/>
              <a:t>: </a:t>
            </a:r>
            <a:r>
              <a:rPr lang="en-GB" dirty="0" err="1"/>
              <a:t>Digitális</a:t>
            </a:r>
            <a:r>
              <a:rPr lang="en-GB" dirty="0"/>
              <a:t> </a:t>
            </a:r>
            <a:r>
              <a:rPr lang="en-GB" dirty="0" err="1"/>
              <a:t>készségek</a:t>
            </a:r>
            <a:r>
              <a:rPr lang="en-GB" dirty="0"/>
              <a:t> </a:t>
            </a:r>
            <a:r>
              <a:rPr lang="en-GB" dirty="0" err="1"/>
              <a:t>gondozóknak</a:t>
            </a:r>
            <a:r>
              <a:rPr lang="en-GB" dirty="0"/>
              <a:t> (10%)</a:t>
            </a:r>
          </a:p>
          <a:p>
            <a:r>
              <a:rPr lang="en-GB" dirty="0"/>
              <a:t>2. </a:t>
            </a:r>
            <a:r>
              <a:rPr lang="en-GB" dirty="0" err="1"/>
              <a:t>modul</a:t>
            </a:r>
            <a:r>
              <a:rPr lang="en-GB" dirty="0"/>
              <a:t>: </a:t>
            </a:r>
            <a:r>
              <a:rPr lang="en-GB" dirty="0" err="1"/>
              <a:t>Aktív</a:t>
            </a:r>
            <a:r>
              <a:rPr lang="en-GB" dirty="0"/>
              <a:t> </a:t>
            </a:r>
            <a:r>
              <a:rPr lang="en-GB" dirty="0" err="1"/>
              <a:t>és</a:t>
            </a:r>
            <a:r>
              <a:rPr lang="en-GB" dirty="0"/>
              <a:t> </a:t>
            </a:r>
            <a:r>
              <a:rPr lang="en-GB" dirty="0" err="1"/>
              <a:t>egészségben</a:t>
            </a:r>
            <a:r>
              <a:rPr lang="en-GB" dirty="0"/>
              <a:t> </a:t>
            </a:r>
            <a:r>
              <a:rPr lang="en-GB" dirty="0" err="1"/>
              <a:t>történő</a:t>
            </a:r>
            <a:r>
              <a:rPr lang="en-GB" dirty="0"/>
              <a:t> </a:t>
            </a:r>
            <a:r>
              <a:rPr lang="en-GB" dirty="0" err="1"/>
              <a:t>idősödés</a:t>
            </a:r>
            <a:r>
              <a:rPr lang="en-GB" dirty="0"/>
              <a:t> (20%)</a:t>
            </a:r>
          </a:p>
          <a:p>
            <a:r>
              <a:rPr lang="en-GB" dirty="0"/>
              <a:t>3. </a:t>
            </a:r>
            <a:r>
              <a:rPr lang="en-GB" dirty="0" err="1"/>
              <a:t>modul</a:t>
            </a:r>
            <a:r>
              <a:rPr lang="en-GB" dirty="0"/>
              <a:t>: Az </a:t>
            </a:r>
            <a:r>
              <a:rPr lang="en-GB" dirty="0" err="1"/>
              <a:t>idősgondozásban</a:t>
            </a:r>
            <a:r>
              <a:rPr lang="en-GB" dirty="0"/>
              <a:t> </a:t>
            </a:r>
            <a:r>
              <a:rPr lang="en-GB" dirty="0" err="1"/>
              <a:t>alkalmazható</a:t>
            </a:r>
            <a:r>
              <a:rPr lang="en-GB" dirty="0"/>
              <a:t> </a:t>
            </a:r>
            <a:r>
              <a:rPr lang="en-GB" dirty="0" err="1"/>
              <a:t>technológiák</a:t>
            </a:r>
            <a:r>
              <a:rPr lang="en-GB" dirty="0"/>
              <a:t> (40%)</a:t>
            </a:r>
          </a:p>
          <a:p>
            <a:r>
              <a:rPr lang="en-GB" dirty="0"/>
              <a:t>4. </a:t>
            </a:r>
            <a:r>
              <a:rPr lang="en-GB" dirty="0" err="1"/>
              <a:t>modul</a:t>
            </a:r>
            <a:r>
              <a:rPr lang="en-GB" dirty="0"/>
              <a:t>: </a:t>
            </a:r>
            <a:r>
              <a:rPr lang="en-GB" dirty="0" err="1"/>
              <a:t>Virtuális</a:t>
            </a:r>
            <a:r>
              <a:rPr lang="en-GB" dirty="0"/>
              <a:t> </a:t>
            </a:r>
            <a:r>
              <a:rPr lang="en-GB" dirty="0" err="1"/>
              <a:t>közösségek</a:t>
            </a:r>
            <a:r>
              <a:rPr lang="en-GB" dirty="0"/>
              <a:t> (30%)</a:t>
            </a:r>
          </a:p>
          <a:p>
            <a:endParaRPr lang="en-GB" dirty="0"/>
          </a:p>
          <a:p>
            <a:r>
              <a:rPr lang="en-GB" b="1" dirty="0"/>
              <a:t>A </a:t>
            </a:r>
            <a:r>
              <a:rPr lang="en-GB" b="1" dirty="0" err="1"/>
              <a:t>képesítés</a:t>
            </a:r>
            <a:r>
              <a:rPr lang="en-GB" b="1" dirty="0"/>
              <a:t> </a:t>
            </a:r>
            <a:r>
              <a:rPr lang="en-GB" b="1" dirty="0" err="1"/>
              <a:t>szintje</a:t>
            </a:r>
            <a:r>
              <a:rPr lang="en-GB" b="1" dirty="0"/>
              <a:t>: </a:t>
            </a:r>
            <a:r>
              <a:rPr lang="en-GB" dirty="0"/>
              <a:t>EQF (</a:t>
            </a:r>
            <a:r>
              <a:rPr lang="en-GB" dirty="0" err="1"/>
              <a:t>Európai</a:t>
            </a:r>
            <a:r>
              <a:rPr lang="en-GB" dirty="0"/>
              <a:t> </a:t>
            </a:r>
            <a:r>
              <a:rPr lang="en-GB" dirty="0" err="1"/>
              <a:t>Képesítési</a:t>
            </a:r>
            <a:r>
              <a:rPr lang="en-GB" dirty="0"/>
              <a:t> </a:t>
            </a:r>
            <a:r>
              <a:rPr lang="en-GB" dirty="0" err="1"/>
              <a:t>Keretrendszer</a:t>
            </a:r>
            <a:r>
              <a:rPr lang="en-GB" dirty="0"/>
              <a:t>): 5. </a:t>
            </a:r>
            <a:r>
              <a:rPr lang="en-GB" dirty="0" err="1"/>
              <a:t>szint</a:t>
            </a:r>
            <a:endParaRPr lang="en-GB" dirty="0"/>
          </a:p>
          <a:p>
            <a:endParaRPr lang="en-GB" dirty="0"/>
          </a:p>
          <a:p>
            <a:r>
              <a:rPr lang="en-GB" dirty="0" err="1"/>
              <a:t>Megjegyzés</a:t>
            </a:r>
            <a:r>
              <a:rPr lang="en-GB" dirty="0"/>
              <a:t>: a </a:t>
            </a:r>
            <a:r>
              <a:rPr lang="en-GB" dirty="0" err="1"/>
              <a:t>kurzus</a:t>
            </a:r>
            <a:r>
              <a:rPr lang="en-GB" dirty="0"/>
              <a:t> </a:t>
            </a:r>
            <a:r>
              <a:rPr lang="en-GB" dirty="0" err="1"/>
              <a:t>elvégzéséről</a:t>
            </a:r>
            <a:r>
              <a:rPr lang="en-GB" dirty="0"/>
              <a:t> </a:t>
            </a:r>
            <a:r>
              <a:rPr lang="en-GB" dirty="0" err="1"/>
              <a:t>kiállított</a:t>
            </a:r>
            <a:r>
              <a:rPr lang="en-GB" dirty="0"/>
              <a:t> </a:t>
            </a:r>
            <a:r>
              <a:rPr lang="en-GB" dirty="0" err="1"/>
              <a:t>bizonyítvány</a:t>
            </a:r>
            <a:r>
              <a:rPr lang="en-GB" dirty="0"/>
              <a:t> </a:t>
            </a:r>
            <a:r>
              <a:rPr lang="en-GB" dirty="0" err="1"/>
              <a:t>nem</a:t>
            </a:r>
            <a:r>
              <a:rPr lang="en-GB" dirty="0"/>
              <a:t> </a:t>
            </a:r>
            <a:r>
              <a:rPr lang="en-GB" dirty="0" err="1"/>
              <a:t>jogosít</a:t>
            </a:r>
            <a:r>
              <a:rPr lang="en-GB" dirty="0"/>
              <a:t> </a:t>
            </a:r>
            <a:r>
              <a:rPr lang="en-GB" dirty="0" err="1"/>
              <a:t>fel</a:t>
            </a:r>
            <a:r>
              <a:rPr lang="en-GB" dirty="0"/>
              <a:t> </a:t>
            </a:r>
          </a:p>
          <a:p>
            <a:r>
              <a:rPr lang="en-GB" dirty="0"/>
              <a:t>a </a:t>
            </a:r>
            <a:r>
              <a:rPr lang="en-GB" dirty="0" err="1"/>
              <a:t>szakképzett</a:t>
            </a:r>
            <a:r>
              <a:rPr lang="en-GB" dirty="0"/>
              <a:t> </a:t>
            </a:r>
            <a:r>
              <a:rPr lang="en-GB" dirty="0" err="1"/>
              <a:t>gondozóként</a:t>
            </a:r>
            <a:r>
              <a:rPr lang="en-GB" dirty="0"/>
              <a:t> </a:t>
            </a:r>
            <a:r>
              <a:rPr lang="en-GB" dirty="0" err="1"/>
              <a:t>való</a:t>
            </a:r>
            <a:r>
              <a:rPr lang="en-GB" dirty="0"/>
              <a:t> </a:t>
            </a:r>
            <a:r>
              <a:rPr lang="en-GB" dirty="0" err="1"/>
              <a:t>munkavállalásra</a:t>
            </a:r>
            <a:r>
              <a:rPr lang="en-GB" dirty="0"/>
              <a:t>.</a:t>
            </a:r>
          </a:p>
          <a:p>
            <a:endParaRPr lang="en-GB" dirty="0"/>
          </a:p>
          <a:p>
            <a:endParaRPr lang="hu-HU" dirty="0"/>
          </a:p>
        </p:txBody>
      </p:sp>
      <p:pic>
        <p:nvPicPr>
          <p:cNvPr id="5" name="Picture 4" descr="A person holding a sign&#10;&#10;Description automatically generated">
            <a:extLst>
              <a:ext uri="{FF2B5EF4-FFF2-40B4-BE49-F238E27FC236}">
                <a16:creationId xmlns:a16="http://schemas.microsoft.com/office/drawing/2014/main" id="{455EEA93-3484-3546-A3DF-53A42E303E65}"/>
              </a:ext>
            </a:extLst>
          </p:cNvPr>
          <p:cNvPicPr>
            <a:picLocks noChangeAspect="1"/>
          </p:cNvPicPr>
          <p:nvPr/>
        </p:nvPicPr>
        <p:blipFill>
          <a:blip r:embed="rId2"/>
          <a:stretch>
            <a:fillRect/>
          </a:stretch>
        </p:blipFill>
        <p:spPr>
          <a:xfrm>
            <a:off x="8700304" y="3208866"/>
            <a:ext cx="2664445" cy="2855258"/>
          </a:xfrm>
          <a:prstGeom prst="rect">
            <a:avLst/>
          </a:prstGeom>
        </p:spPr>
      </p:pic>
    </p:spTree>
    <p:extLst>
      <p:ext uri="{BB962C8B-B14F-4D97-AF65-F5344CB8AC3E}">
        <p14:creationId xmlns:p14="http://schemas.microsoft.com/office/powerpoint/2010/main" val="67877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B904E3-633E-D246-8685-D494A3B63120}"/>
              </a:ext>
            </a:extLst>
          </p:cNvPr>
          <p:cNvSpPr txBox="1"/>
          <p:nvPr/>
        </p:nvSpPr>
        <p:spPr>
          <a:xfrm>
            <a:off x="3729317" y="3059668"/>
            <a:ext cx="4526496" cy="461665"/>
          </a:xfrm>
          <a:prstGeom prst="rect">
            <a:avLst/>
          </a:prstGeom>
          <a:noFill/>
        </p:spPr>
        <p:txBody>
          <a:bodyPr wrap="none" rtlCol="0">
            <a:spAutoFit/>
          </a:bodyPr>
          <a:lstStyle/>
          <a:p>
            <a:r>
              <a:rPr lang="hu-HU" sz="2400" dirty="0"/>
              <a:t>Köszönöm a megtisztelő figyelmet!</a:t>
            </a:r>
          </a:p>
        </p:txBody>
      </p:sp>
      <p:sp>
        <p:nvSpPr>
          <p:cNvPr id="3" name="TextBox 2">
            <a:extLst>
              <a:ext uri="{FF2B5EF4-FFF2-40B4-BE49-F238E27FC236}">
                <a16:creationId xmlns:a16="http://schemas.microsoft.com/office/drawing/2014/main" id="{19765F15-51CD-8241-B658-DDA8A2C962B9}"/>
              </a:ext>
            </a:extLst>
          </p:cNvPr>
          <p:cNvSpPr txBox="1"/>
          <p:nvPr/>
        </p:nvSpPr>
        <p:spPr>
          <a:xfrm>
            <a:off x="3729317" y="3818965"/>
            <a:ext cx="6970178" cy="1200329"/>
          </a:xfrm>
          <a:prstGeom prst="rect">
            <a:avLst/>
          </a:prstGeom>
          <a:noFill/>
        </p:spPr>
        <p:txBody>
          <a:bodyPr wrap="none" rtlCol="0">
            <a:spAutoFit/>
          </a:bodyPr>
          <a:lstStyle/>
          <a:p>
            <a:r>
              <a:rPr lang="hu-HU" sz="2400" dirty="0"/>
              <a:t>Huszár Ágnes</a:t>
            </a:r>
          </a:p>
          <a:p>
            <a:r>
              <a:rPr lang="hu-HU" sz="2400" dirty="0"/>
              <a:t>Oktatásvezető</a:t>
            </a:r>
          </a:p>
          <a:p>
            <a:r>
              <a:rPr lang="hu-HU" sz="2400" dirty="0"/>
              <a:t>Prompt Számítástechnikai, Oktatási és Kereskedelmi </a:t>
            </a:r>
            <a:r>
              <a:rPr lang="hu-HU" sz="2400" dirty="0" err="1"/>
              <a:t>Kf</a:t>
            </a:r>
            <a:r>
              <a:rPr lang="hu-HU" sz="2400" dirty="0"/>
              <a:t>.</a:t>
            </a:r>
          </a:p>
        </p:txBody>
      </p:sp>
    </p:spTree>
    <p:extLst>
      <p:ext uri="{BB962C8B-B14F-4D97-AF65-F5344CB8AC3E}">
        <p14:creationId xmlns:p14="http://schemas.microsoft.com/office/powerpoint/2010/main" val="402479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floor, table, building&#10;&#10;Description automatically generated">
            <a:extLst>
              <a:ext uri="{FF2B5EF4-FFF2-40B4-BE49-F238E27FC236}">
                <a16:creationId xmlns:a16="http://schemas.microsoft.com/office/drawing/2014/main" id="{5964463C-BFC8-774A-825B-31895E15B25F}"/>
              </a:ext>
            </a:extLst>
          </p:cNvPr>
          <p:cNvPicPr>
            <a:picLocks noChangeAspect="1"/>
          </p:cNvPicPr>
          <p:nvPr/>
        </p:nvPicPr>
        <p:blipFill rotWithShape="1">
          <a:blip r:embed="rId2"/>
          <a:srcRect t="2900" r="-2" b="29700"/>
          <a:stretch/>
        </p:blipFill>
        <p:spPr>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1" name="Picture 10" descr="A living room filled with furniture on top of a wooden table&#10;&#10;Description automatically generated">
            <a:extLst>
              <a:ext uri="{FF2B5EF4-FFF2-40B4-BE49-F238E27FC236}">
                <a16:creationId xmlns:a16="http://schemas.microsoft.com/office/drawing/2014/main" id="{022C156F-DCB4-2C47-9946-E8920EA31FE4}"/>
              </a:ext>
            </a:extLst>
          </p:cNvPr>
          <p:cNvPicPr>
            <a:picLocks noChangeAspect="1"/>
          </p:cNvPicPr>
          <p:nvPr/>
        </p:nvPicPr>
        <p:blipFill rotWithShape="1">
          <a:blip r:embed="rId3"/>
          <a:srcRect r="-3" b="14113"/>
          <a:stretch/>
        </p:blipFill>
        <p:spPr>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8" name="Picture 7" descr="A picture containing indoor, floor, room&#10;&#10;Description automatically generated">
            <a:extLst>
              <a:ext uri="{FF2B5EF4-FFF2-40B4-BE49-F238E27FC236}">
                <a16:creationId xmlns:a16="http://schemas.microsoft.com/office/drawing/2014/main" id="{26E33980-D5D0-CE4B-A55B-C0791D4653B9}"/>
              </a:ext>
            </a:extLst>
          </p:cNvPr>
          <p:cNvPicPr>
            <a:picLocks noChangeAspect="1"/>
          </p:cNvPicPr>
          <p:nvPr/>
        </p:nvPicPr>
        <p:blipFill rotWithShape="1">
          <a:blip r:embed="rId4"/>
          <a:srcRect t="22980" r="2" b="539"/>
          <a:stretch/>
        </p:blipFill>
        <p:spPr>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0" name="Picture 9" descr="A room filled with furniture and a large window&#10;&#10;Description automatically generated">
            <a:extLst>
              <a:ext uri="{FF2B5EF4-FFF2-40B4-BE49-F238E27FC236}">
                <a16:creationId xmlns:a16="http://schemas.microsoft.com/office/drawing/2014/main" id="{86953E86-689A-8545-8568-959315F23DB8}"/>
              </a:ext>
            </a:extLst>
          </p:cNvPr>
          <p:cNvPicPr>
            <a:picLocks noChangeAspect="1"/>
          </p:cNvPicPr>
          <p:nvPr/>
        </p:nvPicPr>
        <p:blipFill rotWithShape="1">
          <a:blip r:embed="rId5"/>
          <a:srcRect t="30171" r="1" b="4503"/>
          <a:stretch/>
        </p:blipFill>
        <p:spPr>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2" name="Slide Number Placeholder 1">
            <a:extLst>
              <a:ext uri="{FF2B5EF4-FFF2-40B4-BE49-F238E27FC236}">
                <a16:creationId xmlns:a16="http://schemas.microsoft.com/office/drawing/2014/main" id="{B68EF309-EBFE-BF48-A663-573B8A976436}"/>
              </a:ext>
            </a:extLst>
          </p:cNvPr>
          <p:cNvSpPr>
            <a:spLocks noGrp="1"/>
          </p:cNvSpPr>
          <p:nvPr>
            <p:ph type="sldNum" sz="quarter" idx="12"/>
          </p:nvPr>
        </p:nvSpPr>
        <p:spPr>
          <a:xfrm>
            <a:off x="10601010" y="6356350"/>
            <a:ext cx="752789" cy="365125"/>
          </a:xfrm>
        </p:spPr>
        <p:txBody>
          <a:bodyPr>
            <a:normAutofit/>
          </a:bodyPr>
          <a:lstStyle/>
          <a:p>
            <a:pPr>
              <a:spcAft>
                <a:spcPts val="600"/>
              </a:spcAft>
            </a:pPr>
            <a:fld id="{4C05B845-2558-0F4D-AEB6-C1B46B03C5E3}" type="slidenum">
              <a:rPr lang="en-US" smtClean="0">
                <a:solidFill>
                  <a:srgbClr val="FFFFFF"/>
                </a:solidFill>
              </a:rPr>
              <a:pPr>
                <a:spcAft>
                  <a:spcPts val="600"/>
                </a:spcAft>
              </a:pPr>
              <a:t>3</a:t>
            </a:fld>
            <a:endParaRPr lang="en-US">
              <a:solidFill>
                <a:srgbClr val="FFFFFF"/>
              </a:solidFill>
            </a:endParaRPr>
          </a:p>
        </p:txBody>
      </p:sp>
    </p:spTree>
    <p:extLst>
      <p:ext uri="{BB962C8B-B14F-4D97-AF65-F5344CB8AC3E}">
        <p14:creationId xmlns:p14="http://schemas.microsoft.com/office/powerpoint/2010/main" val="16555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172D6C-BDD9-E447-BC30-66207C139091}"/>
              </a:ext>
            </a:extLst>
          </p:cNvPr>
          <p:cNvPicPr/>
          <p:nvPr/>
        </p:nvPicPr>
        <p:blipFill>
          <a:blip r:embed="rId2"/>
          <a:srcRect t="22549"/>
          <a:stretch>
            <a:fillRect/>
          </a:stretch>
        </p:blipFill>
        <p:spPr bwMode="auto">
          <a:xfrm>
            <a:off x="2295821" y="895949"/>
            <a:ext cx="7278485" cy="4134721"/>
          </a:xfrm>
          <a:prstGeom prst="rect">
            <a:avLst/>
          </a:prstGeom>
        </p:spPr>
      </p:pic>
      <p:sp>
        <p:nvSpPr>
          <p:cNvPr id="3" name="Rectangle 2">
            <a:extLst>
              <a:ext uri="{FF2B5EF4-FFF2-40B4-BE49-F238E27FC236}">
                <a16:creationId xmlns:a16="http://schemas.microsoft.com/office/drawing/2014/main" id="{CB39DA30-7CF8-0E4E-9EC1-716C15EFDF14}"/>
              </a:ext>
            </a:extLst>
          </p:cNvPr>
          <p:cNvSpPr/>
          <p:nvPr/>
        </p:nvSpPr>
        <p:spPr>
          <a:xfrm>
            <a:off x="1246094" y="5186810"/>
            <a:ext cx="9699812" cy="954107"/>
          </a:xfrm>
          <a:prstGeom prst="rect">
            <a:avLst/>
          </a:prstGeom>
        </p:spPr>
        <p:txBody>
          <a:bodyPr wrap="square">
            <a:spAutoFit/>
          </a:bodyPr>
          <a:lstStyle/>
          <a:p>
            <a:pPr algn="ctr">
              <a:spcAft>
                <a:spcPts val="0"/>
              </a:spcAft>
            </a:pPr>
            <a:r>
              <a:rPr lang="en-US" sz="2000" dirty="0">
                <a:effectLst/>
                <a:latin typeface="Times New Roman" panose="02020603050405020304" pitchFamily="18" charset="0"/>
                <a:ea typeface="Times New Roman" panose="02020603050405020304" pitchFamily="18" charset="0"/>
              </a:rPr>
              <a:t>A </a:t>
            </a:r>
            <a:r>
              <a:rPr lang="en-US" sz="2000" dirty="0" err="1">
                <a:effectLst/>
                <a:latin typeface="Times New Roman" panose="02020603050405020304" pitchFamily="18" charset="0"/>
                <a:ea typeface="Times New Roman" panose="02020603050405020304" pitchFamily="18" charset="0"/>
              </a:rPr>
              <a:t>születéskor</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várható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élettartam</a:t>
            </a:r>
            <a:endParaRPr lang="hu-HU" sz="3200" dirty="0">
              <a:effectLst/>
              <a:latin typeface="Times New Roman" panose="02020603050405020304" pitchFamily="18" charset="0"/>
              <a:ea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rPr>
              <a:t>Source: World Population Prospects: The 2017 Revision, Key Findings and Advance Tables, United Nations Department of Economic and Social Affairs, Population Division, 2017</a:t>
            </a:r>
            <a:endParaRPr lang="hu-HU"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957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6395556-FEC6-7041-A6B0-76AC00CA18D9}"/>
              </a:ext>
            </a:extLst>
          </p:cNvPr>
          <p:cNvGraphicFramePr>
            <a:graphicFrameLocks noGrp="1"/>
          </p:cNvGraphicFramePr>
          <p:nvPr>
            <p:extLst>
              <p:ext uri="{D42A27DB-BD31-4B8C-83A1-F6EECF244321}">
                <p14:modId xmlns:p14="http://schemas.microsoft.com/office/powerpoint/2010/main" val="3872057098"/>
              </p:ext>
            </p:extLst>
          </p:nvPr>
        </p:nvGraphicFramePr>
        <p:xfrm>
          <a:off x="1120477" y="1320647"/>
          <a:ext cx="9951042" cy="4210563"/>
        </p:xfrm>
        <a:graphic>
          <a:graphicData uri="http://schemas.openxmlformats.org/drawingml/2006/table">
            <a:tbl>
              <a:tblPr firstRow="1" firstCol="1" bandRow="1"/>
              <a:tblGrid>
                <a:gridCol w="3602482">
                  <a:extLst>
                    <a:ext uri="{9D8B030D-6E8A-4147-A177-3AD203B41FA5}">
                      <a16:colId xmlns:a16="http://schemas.microsoft.com/office/drawing/2014/main" val="267214961"/>
                    </a:ext>
                  </a:extLst>
                </a:gridCol>
                <a:gridCol w="2686656">
                  <a:extLst>
                    <a:ext uri="{9D8B030D-6E8A-4147-A177-3AD203B41FA5}">
                      <a16:colId xmlns:a16="http://schemas.microsoft.com/office/drawing/2014/main" val="289872632"/>
                    </a:ext>
                  </a:extLst>
                </a:gridCol>
                <a:gridCol w="3661904">
                  <a:extLst>
                    <a:ext uri="{9D8B030D-6E8A-4147-A177-3AD203B41FA5}">
                      <a16:colId xmlns:a16="http://schemas.microsoft.com/office/drawing/2014/main" val="488062386"/>
                    </a:ext>
                  </a:extLst>
                </a:gridCol>
              </a:tblGrid>
              <a:tr h="684563">
                <a:tc gridSpan="3">
                  <a:txBody>
                    <a:bodyPr/>
                    <a:lstStyle/>
                    <a:p>
                      <a:pPr algn="ctr" fontAlgn="ctr">
                        <a:spcBef>
                          <a:spcPts val="0"/>
                        </a:spcBef>
                        <a:spcAft>
                          <a:spcPts val="0"/>
                        </a:spcAft>
                      </a:pPr>
                      <a:r>
                        <a:rPr lang="en-US" sz="2400" b="1" i="0" u="none" strike="noStrike" dirty="0">
                          <a:effectLst/>
                          <a:latin typeface="Times New Roman" panose="02020603050405020304" pitchFamily="18" charset="0"/>
                          <a:ea typeface="Times New Roman" panose="02020603050405020304" pitchFamily="18" charset="0"/>
                        </a:rPr>
                        <a:t>A </a:t>
                      </a:r>
                      <a:r>
                        <a:rPr lang="en-US" sz="2400" b="1" i="0" u="none" strike="noStrike" dirty="0" err="1">
                          <a:effectLst/>
                          <a:latin typeface="Times New Roman" panose="02020603050405020304" pitchFamily="18" charset="0"/>
                          <a:ea typeface="Times New Roman" panose="02020603050405020304" pitchFamily="18" charset="0"/>
                        </a:rPr>
                        <a:t>születéskor</a:t>
                      </a:r>
                      <a:r>
                        <a:rPr lang="en-US" sz="2400" b="1" i="0" u="none" strike="noStrike" dirty="0">
                          <a:effectLst/>
                          <a:latin typeface="Times New Roman" panose="02020603050405020304" pitchFamily="18" charset="0"/>
                          <a:ea typeface="Times New Roman" panose="02020603050405020304" pitchFamily="18" charset="0"/>
                        </a:rPr>
                        <a:t> </a:t>
                      </a:r>
                      <a:r>
                        <a:rPr lang="en-US" sz="2400" b="1" i="0" u="none" strike="noStrike" dirty="0" err="1">
                          <a:effectLst/>
                          <a:latin typeface="Times New Roman" panose="02020603050405020304" pitchFamily="18" charset="0"/>
                          <a:ea typeface="Times New Roman" panose="02020603050405020304" pitchFamily="18" charset="0"/>
                        </a:rPr>
                        <a:t>várható</a:t>
                      </a:r>
                      <a:r>
                        <a:rPr lang="en-US" sz="2400" b="1" i="0" u="none" strike="noStrike" dirty="0">
                          <a:effectLst/>
                          <a:latin typeface="Times New Roman" panose="02020603050405020304" pitchFamily="18" charset="0"/>
                          <a:ea typeface="Times New Roman" panose="02020603050405020304" pitchFamily="18" charset="0"/>
                        </a:rPr>
                        <a:t> </a:t>
                      </a:r>
                      <a:r>
                        <a:rPr lang="en-US" sz="2400" b="1" i="0" u="none" strike="noStrike" dirty="0" err="1">
                          <a:effectLst/>
                          <a:latin typeface="Times New Roman" panose="02020603050405020304" pitchFamily="18" charset="0"/>
                          <a:ea typeface="Times New Roman" panose="02020603050405020304" pitchFamily="18" charset="0"/>
                        </a:rPr>
                        <a:t>élettartam</a:t>
                      </a:r>
                      <a:r>
                        <a:rPr lang="en-US" sz="2400" b="1" i="0" u="none" strike="noStrike" dirty="0">
                          <a:effectLst/>
                          <a:latin typeface="Times New Roman" panose="02020603050405020304" pitchFamily="18" charset="0"/>
                          <a:ea typeface="Times New Roman" panose="02020603050405020304" pitchFamily="18" charset="0"/>
                        </a:rPr>
                        <a:t> </a:t>
                      </a:r>
                      <a:r>
                        <a:rPr lang="en-US" sz="2400" b="1" i="0" u="none" strike="noStrike" dirty="0" err="1">
                          <a:effectLst/>
                          <a:latin typeface="Times New Roman" panose="02020603050405020304" pitchFamily="18" charset="0"/>
                          <a:ea typeface="Times New Roman" panose="02020603050405020304" pitchFamily="18" charset="0"/>
                        </a:rPr>
                        <a:t>becslése</a:t>
                      </a:r>
                      <a:r>
                        <a:rPr lang="en-US" sz="2400" b="1" i="0" u="none" strike="noStrike" dirty="0">
                          <a:effectLst/>
                          <a:latin typeface="Times New Roman" panose="02020603050405020304" pitchFamily="18" charset="0"/>
                          <a:ea typeface="Times New Roman" panose="02020603050405020304" pitchFamily="18" charset="0"/>
                        </a:rPr>
                        <a:t> 2010-2015 </a:t>
                      </a:r>
                      <a:r>
                        <a:rPr lang="en-US" sz="2400" b="1" i="0" u="none" strike="noStrike" dirty="0" err="1">
                          <a:effectLst/>
                          <a:latin typeface="Times New Roman" panose="02020603050405020304" pitchFamily="18" charset="0"/>
                          <a:ea typeface="Times New Roman" panose="02020603050405020304" pitchFamily="18" charset="0"/>
                        </a:rPr>
                        <a:t>között</a:t>
                      </a:r>
                      <a:endParaRPr lang="en-US" sz="2400" b="1" i="0" u="none" strike="noStrike" dirty="0">
                        <a:effectLst/>
                        <a:latin typeface="Arial" panose="020B0604020202020204" pitchFamily="34" charset="0"/>
                      </a:endParaRPr>
                    </a:p>
                  </a:txBody>
                  <a:tcPr marL="201342" marR="201342" marT="100671" marB="10067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690657316"/>
                  </a:ext>
                </a:extLst>
              </a:tr>
              <a:tr h="504194">
                <a:tc>
                  <a:txBody>
                    <a:bodyPr/>
                    <a:lstStyle/>
                    <a:p>
                      <a:pPr algn="ctr" fontAlgn="ctr">
                        <a:spcBef>
                          <a:spcPts val="0"/>
                        </a:spcBef>
                        <a:spcAft>
                          <a:spcPts val="0"/>
                        </a:spcAft>
                      </a:pPr>
                      <a:r>
                        <a:rPr lang="en-US" sz="2600" b="0" i="0" u="none" strike="noStrike">
                          <a:effectLst/>
                          <a:latin typeface="Times New Roman" panose="02020603050405020304" pitchFamily="18" charset="0"/>
                          <a:ea typeface="Times New Roman" panose="02020603050405020304" pitchFamily="18" charset="0"/>
                        </a:rPr>
                        <a:t>Minimum</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600" b="0" i="0" u="none" strike="noStrike">
                          <a:effectLst/>
                          <a:latin typeface="Times New Roman" panose="02020603050405020304" pitchFamily="18" charset="0"/>
                          <a:ea typeface="Times New Roman" panose="02020603050405020304" pitchFamily="18" charset="0"/>
                        </a:rPr>
                        <a:t>Global Average</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600" b="0" i="0" u="none" strike="noStrike">
                          <a:effectLst/>
                          <a:latin typeface="Times New Roman" panose="02020603050405020304" pitchFamily="18" charset="0"/>
                          <a:ea typeface="Times New Roman" panose="02020603050405020304" pitchFamily="18" charset="0"/>
                        </a:rPr>
                        <a:t>Maximum</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089064"/>
                  </a:ext>
                </a:extLst>
              </a:tr>
              <a:tr h="504194">
                <a:tc>
                  <a:txBody>
                    <a:bodyPr/>
                    <a:lstStyle/>
                    <a:p>
                      <a:pPr algn="ctr" fontAlgn="ctr">
                        <a:spcBef>
                          <a:spcPts val="0"/>
                        </a:spcBef>
                        <a:spcAft>
                          <a:spcPts val="0"/>
                        </a:spcAft>
                      </a:pPr>
                      <a:r>
                        <a:rPr lang="en-US" sz="2600" b="1" i="0" u="none" strike="noStrike">
                          <a:solidFill>
                            <a:srgbClr val="FFFFFF"/>
                          </a:solidFill>
                          <a:effectLst/>
                          <a:latin typeface="Times New Roman" panose="02020603050405020304" pitchFamily="18" charset="0"/>
                          <a:ea typeface="Times New Roman" panose="02020603050405020304" pitchFamily="18" charset="0"/>
                        </a:rPr>
                        <a:t>55 </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fontAlgn="ctr">
                        <a:spcBef>
                          <a:spcPts val="0"/>
                        </a:spcBef>
                        <a:spcAft>
                          <a:spcPts val="0"/>
                        </a:spcAft>
                      </a:pPr>
                      <a:r>
                        <a:rPr lang="en-US" sz="2600" b="1" i="0" u="none" strike="noStrike">
                          <a:solidFill>
                            <a:srgbClr val="FFFFFF"/>
                          </a:solidFill>
                          <a:effectLst/>
                          <a:latin typeface="Times New Roman" panose="02020603050405020304" pitchFamily="18" charset="0"/>
                          <a:ea typeface="Times New Roman" panose="02020603050405020304" pitchFamily="18" charset="0"/>
                        </a:rPr>
                        <a:t>71 </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fontAlgn="ctr">
                        <a:spcBef>
                          <a:spcPts val="0"/>
                        </a:spcBef>
                        <a:spcAft>
                          <a:spcPts val="0"/>
                        </a:spcAft>
                      </a:pPr>
                      <a:r>
                        <a:rPr lang="en-US" sz="2600" b="1" i="0" u="none" strike="noStrike">
                          <a:solidFill>
                            <a:srgbClr val="FFFFFF"/>
                          </a:solidFill>
                          <a:effectLst/>
                          <a:latin typeface="Times New Roman" panose="02020603050405020304" pitchFamily="18" charset="0"/>
                          <a:ea typeface="Times New Roman" panose="02020603050405020304" pitchFamily="18" charset="0"/>
                        </a:rPr>
                        <a:t>82 </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3813897063"/>
                  </a:ext>
                </a:extLst>
              </a:tr>
              <a:tr h="2517612">
                <a:tc>
                  <a:txBody>
                    <a:bodyPr/>
                    <a:lstStyle/>
                    <a:p>
                      <a:pPr algn="ctr" fontAlgn="ctr">
                        <a:spcBef>
                          <a:spcPts val="0"/>
                        </a:spcBef>
                        <a:spcAft>
                          <a:spcPts val="0"/>
                        </a:spcAft>
                      </a:pPr>
                      <a:r>
                        <a:rPr lang="en-US" sz="2600" b="0" i="0" u="none" strike="noStrike">
                          <a:effectLst/>
                          <a:latin typeface="Times New Roman" panose="02020603050405020304" pitchFamily="18" charset="0"/>
                          <a:ea typeface="Times New Roman" panose="02020603050405020304" pitchFamily="18" charset="0"/>
                        </a:rPr>
                        <a:t>Közép-Afrikai Köztársaság, Chad, Lesoto, Nigéria, Sierra Leone, Somália and Szváziföld</a:t>
                      </a:r>
                      <a:endParaRPr lang="en-US" sz="4000" b="0" i="0" u="none" strike="noStrike">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600" b="0" i="0" u="none" strike="noStrike" dirty="0" err="1">
                          <a:effectLst/>
                          <a:latin typeface="Times New Roman" panose="02020603050405020304" pitchFamily="18" charset="0"/>
                          <a:ea typeface="Times New Roman" panose="02020603050405020304" pitchFamily="18" charset="0"/>
                        </a:rPr>
                        <a:t>Világ</a:t>
                      </a:r>
                      <a:endParaRPr lang="en-US" sz="4000" b="0" i="0" u="none" strike="noStrike" dirty="0">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600" b="0" i="0" u="none" strike="noStrike" dirty="0" err="1">
                          <a:effectLst/>
                          <a:latin typeface="Times New Roman" panose="02020603050405020304" pitchFamily="18" charset="0"/>
                          <a:ea typeface="Times New Roman" panose="02020603050405020304" pitchFamily="18" charset="0"/>
                        </a:rPr>
                        <a:t>Ausztrália</a:t>
                      </a:r>
                      <a:r>
                        <a:rPr lang="en-US" sz="2600" b="0" i="0" u="none" strike="noStrike" dirty="0">
                          <a:effectLst/>
                          <a:latin typeface="Times New Roman" panose="02020603050405020304" pitchFamily="18" charset="0"/>
                          <a:ea typeface="Times New Roman" panose="02020603050405020304" pitchFamily="18" charset="0"/>
                        </a:rPr>
                        <a:t>, Hong Kong SAR (</a:t>
                      </a:r>
                      <a:r>
                        <a:rPr lang="en-US" sz="2600" b="0" i="0" u="none" strike="noStrike" dirty="0" err="1">
                          <a:effectLst/>
                          <a:latin typeface="Times New Roman" panose="02020603050405020304" pitchFamily="18" charset="0"/>
                          <a:ea typeface="Times New Roman" panose="02020603050405020304" pitchFamily="18" charset="0"/>
                        </a:rPr>
                        <a:t>Kína</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Izland</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Olaszország</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Japán</a:t>
                      </a:r>
                      <a:r>
                        <a:rPr lang="en-US" sz="2600" b="0" i="0" u="none" strike="noStrike" dirty="0">
                          <a:effectLst/>
                          <a:latin typeface="Times New Roman" panose="02020603050405020304" pitchFamily="18" charset="0"/>
                          <a:ea typeface="Times New Roman" panose="02020603050405020304" pitchFamily="18" charset="0"/>
                        </a:rPr>
                        <a:t>, Macao SAR (</a:t>
                      </a:r>
                      <a:r>
                        <a:rPr lang="en-US" sz="2600" b="0" i="0" u="none" strike="noStrike" dirty="0" err="1">
                          <a:effectLst/>
                          <a:latin typeface="Times New Roman" panose="02020603050405020304" pitchFamily="18" charset="0"/>
                          <a:ea typeface="Times New Roman" panose="02020603050405020304" pitchFamily="18" charset="0"/>
                        </a:rPr>
                        <a:t>Kína</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Singapur</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Spanyolország</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és</a:t>
                      </a:r>
                      <a:r>
                        <a:rPr lang="en-US" sz="2600" b="0" i="0" u="none" strike="noStrike" dirty="0">
                          <a:effectLst/>
                          <a:latin typeface="Times New Roman" panose="02020603050405020304" pitchFamily="18" charset="0"/>
                          <a:ea typeface="Times New Roman" panose="02020603050405020304" pitchFamily="18" charset="0"/>
                        </a:rPr>
                        <a:t> </a:t>
                      </a:r>
                      <a:r>
                        <a:rPr lang="en-US" sz="2600" b="0" i="0" u="none" strike="noStrike" dirty="0" err="1">
                          <a:effectLst/>
                          <a:latin typeface="Times New Roman" panose="02020603050405020304" pitchFamily="18" charset="0"/>
                          <a:ea typeface="Times New Roman" panose="02020603050405020304" pitchFamily="18" charset="0"/>
                        </a:rPr>
                        <a:t>Svájc</a:t>
                      </a:r>
                      <a:r>
                        <a:rPr lang="en-US" sz="2600" b="0" i="0" u="none" strike="noStrike" dirty="0">
                          <a:effectLst/>
                          <a:latin typeface="Times New Roman" panose="02020603050405020304" pitchFamily="18" charset="0"/>
                          <a:ea typeface="Times New Roman" panose="02020603050405020304" pitchFamily="18" charset="0"/>
                        </a:rPr>
                        <a:t> </a:t>
                      </a:r>
                      <a:endParaRPr lang="en-US" sz="4000" b="0" i="0" u="none" strike="noStrike" dirty="0">
                        <a:effectLst/>
                        <a:latin typeface="Arial" panose="020B0604020202020204" pitchFamily="34" charset="0"/>
                      </a:endParaRPr>
                    </a:p>
                  </a:txBody>
                  <a:tcPr marL="151006" marR="151006" marT="20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224925"/>
                  </a:ext>
                </a:extLst>
              </a:tr>
            </a:tbl>
          </a:graphicData>
        </a:graphic>
      </p:graphicFrame>
    </p:spTree>
    <p:extLst>
      <p:ext uri="{BB962C8B-B14F-4D97-AF65-F5344CB8AC3E}">
        <p14:creationId xmlns:p14="http://schemas.microsoft.com/office/powerpoint/2010/main" val="553258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1DCF3-C232-F34E-B6E2-4A58E06D308F}"/>
              </a:ext>
            </a:extLst>
          </p:cNvPr>
          <p:cNvSpPr/>
          <p:nvPr/>
        </p:nvSpPr>
        <p:spPr>
          <a:xfrm>
            <a:off x="1613646" y="2397948"/>
            <a:ext cx="9233648" cy="2062103"/>
          </a:xfrm>
          <a:prstGeom prst="rect">
            <a:avLst/>
          </a:prstGeom>
        </p:spPr>
        <p:txBody>
          <a:bodyPr wrap="square">
            <a:spAutoFit/>
          </a:bodyPr>
          <a:lstStyle/>
          <a:p>
            <a:pPr algn="ctr">
              <a:spcAft>
                <a:spcPts val="0"/>
              </a:spcAft>
            </a:pPr>
            <a:r>
              <a:rPr lang="hu-HU" sz="3200" dirty="0">
                <a:latin typeface="Times New Roman" panose="02020603050405020304" pitchFamily="18" charset="0"/>
                <a:ea typeface="Times New Roman" panose="02020603050405020304" pitchFamily="18" charset="0"/>
              </a:rPr>
              <a:t>Vajon a 60 életévet betöltött személyek átlagosan hány évet tudnak jó egészségben, krónikus betegségek nélkül eltölteni úgy, hogy eközben minden számukra fontos szolgáltatáshoz hozzáférnek?</a:t>
            </a:r>
          </a:p>
        </p:txBody>
      </p:sp>
    </p:spTree>
    <p:extLst>
      <p:ext uri="{BB962C8B-B14F-4D97-AF65-F5344CB8AC3E}">
        <p14:creationId xmlns:p14="http://schemas.microsoft.com/office/powerpoint/2010/main" val="190811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map&#10;&#10;Description automatically generated">
            <a:extLst>
              <a:ext uri="{FF2B5EF4-FFF2-40B4-BE49-F238E27FC236}">
                <a16:creationId xmlns:a16="http://schemas.microsoft.com/office/drawing/2014/main" id="{FB181D28-61A4-F145-9F8D-5847F463C24B}"/>
              </a:ext>
            </a:extLst>
          </p:cNvPr>
          <p:cNvPicPr/>
          <p:nvPr/>
        </p:nvPicPr>
        <p:blipFill rotWithShape="1">
          <a:blip r:embed="rId2"/>
          <a:srcRect b="12791"/>
          <a:stretch/>
        </p:blipFill>
        <p:spPr bwMode="auto">
          <a:xfrm>
            <a:off x="20" y="10"/>
            <a:ext cx="12191980" cy="6857990"/>
          </a:xfrm>
          <a:prstGeom prst="rect">
            <a:avLst/>
          </a:prstGeom>
        </p:spPr>
      </p:pic>
    </p:spTree>
    <p:extLst>
      <p:ext uri="{BB962C8B-B14F-4D97-AF65-F5344CB8AC3E}">
        <p14:creationId xmlns:p14="http://schemas.microsoft.com/office/powerpoint/2010/main" val="2072721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4C1F5D5D-407B-3740-9393-85DB972E523B}"/>
              </a:ext>
            </a:extLst>
          </p:cNvPr>
          <p:cNvPicPr>
            <a:picLocks noChangeAspect="1"/>
          </p:cNvPicPr>
          <p:nvPr/>
        </p:nvPicPr>
        <p:blipFill>
          <a:blip r:embed="rId2"/>
          <a:stretch>
            <a:fillRect/>
          </a:stretch>
        </p:blipFill>
        <p:spPr>
          <a:xfrm>
            <a:off x="1314450" y="546100"/>
            <a:ext cx="9563100" cy="5765800"/>
          </a:xfrm>
          <a:prstGeom prst="rect">
            <a:avLst/>
          </a:prstGeom>
        </p:spPr>
      </p:pic>
    </p:spTree>
    <p:extLst>
      <p:ext uri="{BB962C8B-B14F-4D97-AF65-F5344CB8AC3E}">
        <p14:creationId xmlns:p14="http://schemas.microsoft.com/office/powerpoint/2010/main" val="357522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8E910C83-6D14-C642-9EB9-FC02771A918C}"/>
              </a:ext>
            </a:extLst>
          </p:cNvPr>
          <p:cNvGrpSpPr/>
          <p:nvPr/>
        </p:nvGrpSpPr>
        <p:grpSpPr>
          <a:xfrm>
            <a:off x="1941643" y="846137"/>
            <a:ext cx="7806690" cy="5165725"/>
            <a:chOff x="2192655" y="846137"/>
            <a:chExt cx="7806690" cy="5165725"/>
          </a:xfrm>
        </p:grpSpPr>
        <p:cxnSp>
          <p:nvCxnSpPr>
            <p:cNvPr id="64" name="Straight Connector 63">
              <a:extLst>
                <a:ext uri="{FF2B5EF4-FFF2-40B4-BE49-F238E27FC236}">
                  <a16:creationId xmlns:a16="http://schemas.microsoft.com/office/drawing/2014/main" id="{36DDD25D-A309-7C49-8401-D37DFCF6D53B}"/>
                </a:ext>
              </a:extLst>
            </p:cNvPr>
            <p:cNvCxnSpPr/>
            <p:nvPr/>
          </p:nvCxnSpPr>
          <p:spPr>
            <a:xfrm flipH="1">
              <a:off x="3469640" y="1599247"/>
              <a:ext cx="812165" cy="395605"/>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sp>
          <p:nvSpPr>
            <p:cNvPr id="65" name="Rounded Rectangle 64">
              <a:extLst>
                <a:ext uri="{FF2B5EF4-FFF2-40B4-BE49-F238E27FC236}">
                  <a16:creationId xmlns:a16="http://schemas.microsoft.com/office/drawing/2014/main" id="{87ECE886-5262-FF4A-B7EC-90BDB03BA075}"/>
                </a:ext>
              </a:extLst>
            </p:cNvPr>
            <p:cNvSpPr/>
            <p:nvPr/>
          </p:nvSpPr>
          <p:spPr>
            <a:xfrm>
              <a:off x="4281805" y="846137"/>
              <a:ext cx="3380740" cy="787400"/>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r>
                <a:rPr lang="hu-HU" sz="2200">
                  <a:solidFill>
                    <a:srgbClr val="000000"/>
                  </a:solidFill>
                  <a:effectLst/>
                  <a:latin typeface="Times New Roman" panose="02020603050405020304" pitchFamily="18" charset="0"/>
                  <a:ea typeface="Times New Roman" panose="02020603050405020304" pitchFamily="18" charset="0"/>
                </a:rPr>
                <a:t>Növekvő időskori függőségi ráta</a:t>
              </a:r>
              <a:endParaRPr lang="hu-HU" sz="1200">
                <a:effectLst/>
                <a:latin typeface="Times New Roman" panose="02020603050405020304" pitchFamily="18" charset="0"/>
                <a:ea typeface="Times New Roman" panose="02020603050405020304" pitchFamily="18" charset="0"/>
              </a:endParaRPr>
            </a:p>
          </p:txBody>
        </p:sp>
        <p:cxnSp>
          <p:nvCxnSpPr>
            <p:cNvPr id="66" name="Straight Connector 65">
              <a:extLst>
                <a:ext uri="{FF2B5EF4-FFF2-40B4-BE49-F238E27FC236}">
                  <a16:creationId xmlns:a16="http://schemas.microsoft.com/office/drawing/2014/main" id="{B9222297-E39B-7442-9838-749C61776B90}"/>
                </a:ext>
              </a:extLst>
            </p:cNvPr>
            <p:cNvCxnSpPr/>
            <p:nvPr/>
          </p:nvCxnSpPr>
          <p:spPr>
            <a:xfrm>
              <a:off x="6285230" y="1634172"/>
              <a:ext cx="0" cy="426085"/>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sp>
          <p:nvSpPr>
            <p:cNvPr id="67" name="Rounded Rectangle 66">
              <a:extLst>
                <a:ext uri="{FF2B5EF4-FFF2-40B4-BE49-F238E27FC236}">
                  <a16:creationId xmlns:a16="http://schemas.microsoft.com/office/drawing/2014/main" id="{9C8A4D19-59EB-9446-9E4D-6DBE9F90AAF9}"/>
                </a:ext>
              </a:extLst>
            </p:cNvPr>
            <p:cNvSpPr/>
            <p:nvPr/>
          </p:nvSpPr>
          <p:spPr>
            <a:xfrm>
              <a:off x="2192655" y="2031047"/>
              <a:ext cx="2666365" cy="975995"/>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r>
                <a:rPr lang="hu-HU" sz="2000">
                  <a:solidFill>
                    <a:srgbClr val="000000"/>
                  </a:solidFill>
                  <a:effectLst/>
                  <a:latin typeface="Cambria" panose="02040503050406030204" pitchFamily="18" charset="0"/>
                  <a:ea typeface="Times New Roman" panose="02020603050405020304" pitchFamily="18" charset="0"/>
                </a:rPr>
                <a:t>Költségnövekedés: a nyugdíjrendszerben</a:t>
              </a:r>
              <a:endParaRPr lang="hu-HU" sz="1200">
                <a:effectLst/>
                <a:latin typeface="Times New Roman" panose="02020603050405020304" pitchFamily="18" charset="0"/>
                <a:ea typeface="Times New Roman" panose="02020603050405020304" pitchFamily="18" charset="0"/>
              </a:endParaRPr>
            </a:p>
          </p:txBody>
        </p:sp>
        <p:sp>
          <p:nvSpPr>
            <p:cNvPr id="68" name="Rounded Rectangle 67">
              <a:extLst>
                <a:ext uri="{FF2B5EF4-FFF2-40B4-BE49-F238E27FC236}">
                  <a16:creationId xmlns:a16="http://schemas.microsoft.com/office/drawing/2014/main" id="{4FC461B9-F17D-6E4F-B4B1-B32A40A6128E}"/>
                </a:ext>
              </a:extLst>
            </p:cNvPr>
            <p:cNvSpPr/>
            <p:nvPr/>
          </p:nvSpPr>
          <p:spPr>
            <a:xfrm>
              <a:off x="7651750" y="2091372"/>
              <a:ext cx="2347595" cy="827405"/>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r>
                <a:rPr lang="hu-HU" sz="2200">
                  <a:solidFill>
                    <a:srgbClr val="000000"/>
                  </a:solidFill>
                  <a:effectLst/>
                  <a:latin typeface="Times New Roman" panose="02020603050405020304" pitchFamily="18" charset="0"/>
                  <a:ea typeface="Times New Roman" panose="02020603050405020304" pitchFamily="18" charset="0"/>
                </a:rPr>
                <a:t>Csökkenő adóbevételek</a:t>
              </a:r>
              <a:endParaRPr lang="hu-HU" sz="1200">
                <a:effectLst/>
                <a:latin typeface="Times New Roman" panose="02020603050405020304" pitchFamily="18" charset="0"/>
                <a:ea typeface="Times New Roman" panose="02020603050405020304" pitchFamily="18" charset="0"/>
              </a:endParaRPr>
            </a:p>
          </p:txBody>
        </p:sp>
        <p:cxnSp>
          <p:nvCxnSpPr>
            <p:cNvPr id="69" name="Straight Connector 68">
              <a:extLst>
                <a:ext uri="{FF2B5EF4-FFF2-40B4-BE49-F238E27FC236}">
                  <a16:creationId xmlns:a16="http://schemas.microsoft.com/office/drawing/2014/main" id="{3BEDB7A4-E35E-234E-BF81-010DA4A8185B}"/>
                </a:ext>
              </a:extLst>
            </p:cNvPr>
            <p:cNvCxnSpPr>
              <a:cxnSpLocks/>
            </p:cNvCxnSpPr>
            <p:nvPr/>
          </p:nvCxnSpPr>
          <p:spPr>
            <a:xfrm>
              <a:off x="3469640" y="3008312"/>
              <a:ext cx="812165" cy="608965"/>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cxnSp>
          <p:nvCxnSpPr>
            <p:cNvPr id="70" name="Straight Connector 69">
              <a:extLst>
                <a:ext uri="{FF2B5EF4-FFF2-40B4-BE49-F238E27FC236}">
                  <a16:creationId xmlns:a16="http://schemas.microsoft.com/office/drawing/2014/main" id="{87C4EE41-DBDA-B342-A22F-5741C386AE64}"/>
                </a:ext>
              </a:extLst>
            </p:cNvPr>
            <p:cNvCxnSpPr>
              <a:cxnSpLocks/>
            </p:cNvCxnSpPr>
            <p:nvPr/>
          </p:nvCxnSpPr>
          <p:spPr>
            <a:xfrm flipH="1">
              <a:off x="5746750" y="3153092"/>
              <a:ext cx="497840" cy="464185"/>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sp>
          <p:nvSpPr>
            <p:cNvPr id="71" name="Rounded Rectangle 70">
              <a:extLst>
                <a:ext uri="{FF2B5EF4-FFF2-40B4-BE49-F238E27FC236}">
                  <a16:creationId xmlns:a16="http://schemas.microsoft.com/office/drawing/2014/main" id="{47887670-3D5D-9441-8501-61F6AB11114C}"/>
                </a:ext>
              </a:extLst>
            </p:cNvPr>
            <p:cNvSpPr/>
            <p:nvPr/>
          </p:nvSpPr>
          <p:spPr>
            <a:xfrm>
              <a:off x="3011805" y="3617277"/>
              <a:ext cx="3380740" cy="901065"/>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r>
                <a:rPr lang="hu-HU" sz="2200">
                  <a:solidFill>
                    <a:srgbClr val="000000"/>
                  </a:solidFill>
                  <a:effectLst/>
                  <a:latin typeface="Cambria" panose="02040503050406030204" pitchFamily="18" charset="0"/>
                  <a:ea typeface="Times New Roman" panose="02020603050405020304" pitchFamily="18" charset="0"/>
                </a:rPr>
                <a:t>Növekvő költségvetési kiadások</a:t>
              </a:r>
              <a:endParaRPr lang="hu-HU" sz="1200">
                <a:effectLst/>
                <a:latin typeface="Times New Roman" panose="02020603050405020304" pitchFamily="18" charset="0"/>
                <a:ea typeface="Times New Roman" panose="02020603050405020304" pitchFamily="18" charset="0"/>
              </a:endParaRPr>
            </a:p>
          </p:txBody>
        </p:sp>
        <p:sp>
          <p:nvSpPr>
            <p:cNvPr id="72" name="Rounded Rectangle 71">
              <a:extLst>
                <a:ext uri="{FF2B5EF4-FFF2-40B4-BE49-F238E27FC236}">
                  <a16:creationId xmlns:a16="http://schemas.microsoft.com/office/drawing/2014/main" id="{4547ED4C-4864-5F49-A103-E1FF45F13AD2}"/>
                </a:ext>
              </a:extLst>
            </p:cNvPr>
            <p:cNvSpPr/>
            <p:nvPr/>
          </p:nvSpPr>
          <p:spPr>
            <a:xfrm>
              <a:off x="6701155" y="3492817"/>
              <a:ext cx="3164840" cy="869950"/>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r>
                <a:rPr lang="hu-HU" sz="2200" b="1" dirty="0">
                  <a:solidFill>
                    <a:srgbClr val="000000"/>
                  </a:solidFill>
                  <a:effectLst/>
                  <a:latin typeface="Cambria" panose="02040503050406030204" pitchFamily="18" charset="0"/>
                  <a:ea typeface="Times New Roman" panose="02020603050405020304" pitchFamily="18" charset="0"/>
                </a:rPr>
                <a:t>Csökkenő</a:t>
              </a:r>
              <a:r>
                <a:rPr lang="hu-HU" sz="2200" dirty="0">
                  <a:solidFill>
                    <a:srgbClr val="000000"/>
                  </a:solidFill>
                  <a:effectLst/>
                  <a:latin typeface="Cambria" panose="02040503050406030204" pitchFamily="18" charset="0"/>
                  <a:ea typeface="Times New Roman" panose="02020603050405020304" pitchFamily="18" charset="0"/>
                </a:rPr>
                <a:t> költségvetési bevételek</a:t>
              </a:r>
              <a:endParaRPr lang="hu-HU" sz="1200" dirty="0">
                <a:effectLst/>
                <a:latin typeface="Times New Roman" panose="02020603050405020304" pitchFamily="18" charset="0"/>
                <a:ea typeface="Times New Roman" panose="02020603050405020304" pitchFamily="18" charset="0"/>
              </a:endParaRPr>
            </a:p>
          </p:txBody>
        </p:sp>
        <p:cxnSp>
          <p:nvCxnSpPr>
            <p:cNvPr id="73" name="Straight Connector 72">
              <a:extLst>
                <a:ext uri="{FF2B5EF4-FFF2-40B4-BE49-F238E27FC236}">
                  <a16:creationId xmlns:a16="http://schemas.microsoft.com/office/drawing/2014/main" id="{0E1AFDC1-31B1-FA43-A6B3-B36CCC7FA801}"/>
                </a:ext>
              </a:extLst>
            </p:cNvPr>
            <p:cNvCxnSpPr/>
            <p:nvPr/>
          </p:nvCxnSpPr>
          <p:spPr>
            <a:xfrm flipH="1">
              <a:off x="8347075" y="2926397"/>
              <a:ext cx="497840" cy="521970"/>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sp>
          <p:nvSpPr>
            <p:cNvPr id="74" name="Rounded Rectangle 73">
              <a:extLst>
                <a:ext uri="{FF2B5EF4-FFF2-40B4-BE49-F238E27FC236}">
                  <a16:creationId xmlns:a16="http://schemas.microsoft.com/office/drawing/2014/main" id="{B9D22A5E-577F-294E-BA37-5456F9A79AC0}"/>
                </a:ext>
              </a:extLst>
            </p:cNvPr>
            <p:cNvSpPr/>
            <p:nvPr/>
          </p:nvSpPr>
          <p:spPr>
            <a:xfrm>
              <a:off x="3954780" y="4995862"/>
              <a:ext cx="4890135" cy="1016000"/>
            </a:xfrm>
            <a:prstGeom prst="roundRect">
              <a:avLst>
                <a:gd name="adj" fmla="val 16667"/>
              </a:avLst>
            </a:prstGeom>
            <a:ln>
              <a:round/>
            </a:ln>
          </p:spPr>
          <p:style>
            <a:lnRef idx="2">
              <a:schemeClr val="accent2"/>
            </a:lnRef>
            <a:fillRef idx="1">
              <a:schemeClr val="lt1"/>
            </a:fillRef>
            <a:effectRef idx="0">
              <a:schemeClr val="accent2"/>
            </a:effectRef>
            <a:fontRef idx="minor"/>
          </p:style>
          <p:txBody>
            <a:bodyPr anchor="ctr">
              <a:noAutofit/>
            </a:bodyPr>
            <a:lstStyle/>
            <a:p>
              <a:pPr algn="ctr" hangingPunct="0">
                <a:spcAft>
                  <a:spcPts val="0"/>
                </a:spcAft>
              </a:pPr>
              <a:r>
                <a:rPr lang="hu-HU" sz="2200" b="1">
                  <a:solidFill>
                    <a:srgbClr val="000000"/>
                  </a:solidFill>
                  <a:effectLst/>
                  <a:latin typeface="Cambria" panose="02040503050406030204" pitchFamily="18" charset="0"/>
                  <a:ea typeface="Times New Roman" panose="02020603050405020304" pitchFamily="18" charset="0"/>
                </a:rPr>
                <a:t>Költségvetési deficit – gazdasági fenntarthatóság megkérdőjelezése</a:t>
              </a:r>
              <a:endParaRPr lang="hu-HU" sz="1200">
                <a:effectLst/>
                <a:latin typeface="Times New Roman" panose="02020603050405020304" pitchFamily="18" charset="0"/>
                <a:ea typeface="Times New Roman" panose="02020603050405020304" pitchFamily="18" charset="0"/>
              </a:endParaRPr>
            </a:p>
          </p:txBody>
        </p:sp>
        <p:sp>
          <p:nvSpPr>
            <p:cNvPr id="75" name="Rounded Rectangle 74">
              <a:extLst>
                <a:ext uri="{FF2B5EF4-FFF2-40B4-BE49-F238E27FC236}">
                  <a16:creationId xmlns:a16="http://schemas.microsoft.com/office/drawing/2014/main" id="{1A802ABB-837C-274C-8652-F862A5BD6A48}"/>
                </a:ext>
              </a:extLst>
            </p:cNvPr>
            <p:cNvSpPr/>
            <p:nvPr/>
          </p:nvSpPr>
          <p:spPr>
            <a:xfrm>
              <a:off x="4911090" y="2060257"/>
              <a:ext cx="2667635" cy="1092200"/>
            </a:xfrm>
            <a:prstGeom prst="roundRect">
              <a:avLst>
                <a:gd name="adj" fmla="val 16667"/>
              </a:avLst>
            </a:prstGeom>
            <a:noFill/>
            <a:ln w="12600">
              <a:solidFill>
                <a:schemeClr val="accent1"/>
              </a:solidFill>
              <a:round/>
            </a:ln>
          </p:spPr>
          <p:style>
            <a:lnRef idx="0">
              <a:scrgbClr r="0" g="0" b="0"/>
            </a:lnRef>
            <a:fillRef idx="0">
              <a:scrgbClr r="0" g="0" b="0"/>
            </a:fillRef>
            <a:effectRef idx="0">
              <a:scrgbClr r="0" g="0" b="0"/>
            </a:effectRef>
            <a:fontRef idx="minor"/>
          </p:style>
          <p:txBody>
            <a:bodyPr anchor="ctr">
              <a:noAutofit/>
            </a:bodyPr>
            <a:lstStyle/>
            <a:p>
              <a:pPr algn="ctr" hangingPunct="0">
                <a:spcAft>
                  <a:spcPts val="0"/>
                </a:spcAft>
              </a:pPr>
              <a:endParaRPr lang="hu-HU" sz="2000" dirty="0">
                <a:solidFill>
                  <a:srgbClr val="000000"/>
                </a:solidFill>
                <a:effectLst/>
                <a:latin typeface="Cambria" panose="02040503050406030204" pitchFamily="18" charset="0"/>
                <a:ea typeface="Times New Roman" panose="02020603050405020304" pitchFamily="18" charset="0"/>
              </a:endParaRPr>
            </a:p>
            <a:p>
              <a:pPr algn="ctr" hangingPunct="0">
                <a:spcAft>
                  <a:spcPts val="0"/>
                </a:spcAft>
              </a:pPr>
              <a:r>
                <a:rPr lang="hu-HU" sz="2000" dirty="0">
                  <a:solidFill>
                    <a:srgbClr val="000000"/>
                  </a:solidFill>
                  <a:effectLst/>
                  <a:latin typeface="Cambria" panose="02040503050406030204" pitchFamily="18" charset="0"/>
                  <a:ea typeface="Times New Roman" panose="02020603050405020304" pitchFamily="18" charset="0"/>
                </a:rPr>
                <a:t>Költségnövekedés az egészségügyi rendszerben</a:t>
              </a:r>
              <a:endParaRPr lang="hu-HU" sz="1200" dirty="0">
                <a:effectLst/>
                <a:latin typeface="Times New Roman" panose="02020603050405020304" pitchFamily="18" charset="0"/>
                <a:ea typeface="Times New Roman" panose="02020603050405020304" pitchFamily="18" charset="0"/>
              </a:endParaRPr>
            </a:p>
            <a:p>
              <a:pPr algn="ctr" hangingPunct="0">
                <a:spcAft>
                  <a:spcPts val="0"/>
                </a:spcAft>
              </a:pPr>
              <a:r>
                <a:rPr lang="hu-HU" sz="2000" dirty="0">
                  <a:solidFill>
                    <a:srgbClr val="000000"/>
                  </a:solidFill>
                  <a:effectLst/>
                  <a:latin typeface="Times New Roman" panose="02020603050405020304" pitchFamily="18" charset="0"/>
                  <a:ea typeface="Times New Roman" panose="02020603050405020304" pitchFamily="18" charset="0"/>
                </a:rPr>
                <a:t> </a:t>
              </a:r>
              <a:endParaRPr lang="hu-HU" sz="1200" dirty="0">
                <a:effectLst/>
                <a:latin typeface="Times New Roman" panose="02020603050405020304" pitchFamily="18" charset="0"/>
                <a:ea typeface="Times New Roman" panose="02020603050405020304" pitchFamily="18" charset="0"/>
              </a:endParaRPr>
            </a:p>
          </p:txBody>
        </p:sp>
        <p:cxnSp>
          <p:nvCxnSpPr>
            <p:cNvPr id="76" name="Straight Connector 75">
              <a:extLst>
                <a:ext uri="{FF2B5EF4-FFF2-40B4-BE49-F238E27FC236}">
                  <a16:creationId xmlns:a16="http://schemas.microsoft.com/office/drawing/2014/main" id="{1EB35554-BFA5-F048-90F2-2B18B30C780A}"/>
                </a:ext>
              </a:extLst>
            </p:cNvPr>
            <p:cNvCxnSpPr/>
            <p:nvPr/>
          </p:nvCxnSpPr>
          <p:spPr>
            <a:xfrm>
              <a:off x="7578725" y="1634172"/>
              <a:ext cx="1266190" cy="450215"/>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cxnSp>
          <p:nvCxnSpPr>
            <p:cNvPr id="77" name="Straight Connector 76">
              <a:extLst>
                <a:ext uri="{FF2B5EF4-FFF2-40B4-BE49-F238E27FC236}">
                  <a16:creationId xmlns:a16="http://schemas.microsoft.com/office/drawing/2014/main" id="{98C2A503-09B3-8043-8C20-78F1896D70F9}"/>
                </a:ext>
              </a:extLst>
            </p:cNvPr>
            <p:cNvCxnSpPr/>
            <p:nvPr/>
          </p:nvCxnSpPr>
          <p:spPr>
            <a:xfrm flipH="1">
              <a:off x="7446645" y="4363402"/>
              <a:ext cx="836930" cy="632460"/>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cxnSp>
          <p:nvCxnSpPr>
            <p:cNvPr id="78" name="Straight Connector 77">
              <a:extLst>
                <a:ext uri="{FF2B5EF4-FFF2-40B4-BE49-F238E27FC236}">
                  <a16:creationId xmlns:a16="http://schemas.microsoft.com/office/drawing/2014/main" id="{169676CC-9ADF-844D-8373-7D73650AC269}"/>
                </a:ext>
              </a:extLst>
            </p:cNvPr>
            <p:cNvCxnSpPr/>
            <p:nvPr/>
          </p:nvCxnSpPr>
          <p:spPr>
            <a:xfrm>
              <a:off x="4598035" y="4518342"/>
              <a:ext cx="513080" cy="477520"/>
            </a:xfrm>
            <a:prstGeom prst="line">
              <a:avLst/>
            </a:prstGeom>
            <a:ln w="15840">
              <a:round/>
              <a:tailEnd type="triangle" w="med" len="med"/>
            </a:ln>
          </p:spPr>
          <p:style>
            <a:lnRef idx="2">
              <a:schemeClr val="accent1"/>
            </a:lnRef>
            <a:fillRef idx="0">
              <a:schemeClr val="accent1"/>
            </a:fillRef>
            <a:effectRef idx="1">
              <a:schemeClr val="accent1"/>
            </a:effectRef>
            <a:fontRef idx="minor"/>
          </p:style>
        </p:cxnSp>
      </p:grpSp>
    </p:spTree>
    <p:extLst>
      <p:ext uri="{BB962C8B-B14F-4D97-AF65-F5344CB8AC3E}">
        <p14:creationId xmlns:p14="http://schemas.microsoft.com/office/powerpoint/2010/main" val="3553835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708</Words>
  <Application>Microsoft Macintosh PowerPoint</Application>
  <PresentationFormat>Widescreen</PresentationFormat>
  <Paragraphs>121</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vt:lpstr>
      <vt:lpstr>Times New Roman</vt:lpstr>
      <vt:lpstr>Office Theme</vt:lpstr>
      <vt:lpstr>21. SZÁZADI TECHNOLÓGIA AZ IDŐSGONDOZÁSBAN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Az aktív és egészséges idősödést támogató digitális eszközök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SZÁZADI TECHNOLÓGIA AZ IDŐSGONDOZÁSBAN </dc:title>
  <dc:subject/>
  <dc:creator>Zsolt Lengyel</dc:creator>
  <cp:keywords/>
  <dc:description/>
  <cp:lastModifiedBy>Kft. Prompt-H</cp:lastModifiedBy>
  <cp:revision>11</cp:revision>
  <dcterms:created xsi:type="dcterms:W3CDTF">2019-05-08T21:04:24Z</dcterms:created>
  <dcterms:modified xsi:type="dcterms:W3CDTF">2020-03-19T11:33:31Z</dcterms:modified>
  <cp:category/>
</cp:coreProperties>
</file>