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7" r:id="rId8"/>
    <p:sldId id="264" r:id="rId9"/>
    <p:sldId id="260" r:id="rId10"/>
    <p:sldId id="261" r:id="rId11"/>
    <p:sldId id="265" r:id="rId12"/>
    <p:sldId id="266" r:id="rId13"/>
    <p:sldId id="268" r:id="rId1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0208-8429-48D4-8B7C-854281180C7F}" type="datetimeFigureOut">
              <a:rPr lang="hu-HU" smtClean="0"/>
              <a:t>2017.10.25.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78906-A7FF-4BCA-8E8C-6A8E4096CA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9098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0208-8429-48D4-8B7C-854281180C7F}" type="datetimeFigureOut">
              <a:rPr lang="hu-HU" smtClean="0"/>
              <a:t>2017.10.25.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78906-A7FF-4BCA-8E8C-6A8E4096CA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8775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0208-8429-48D4-8B7C-854281180C7F}" type="datetimeFigureOut">
              <a:rPr lang="hu-HU" smtClean="0"/>
              <a:t>2017.10.25.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78906-A7FF-4BCA-8E8C-6A8E4096CA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2134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0208-8429-48D4-8B7C-854281180C7F}" type="datetimeFigureOut">
              <a:rPr lang="hu-HU" smtClean="0"/>
              <a:t>2017.10.25.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78906-A7FF-4BCA-8E8C-6A8E4096CA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1246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0208-8429-48D4-8B7C-854281180C7F}" type="datetimeFigureOut">
              <a:rPr lang="hu-HU" smtClean="0"/>
              <a:t>2017.10.25.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78906-A7FF-4BCA-8E8C-6A8E4096CA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0719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0208-8429-48D4-8B7C-854281180C7F}" type="datetimeFigureOut">
              <a:rPr lang="hu-HU" smtClean="0"/>
              <a:t>2017.10.25.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78906-A7FF-4BCA-8E8C-6A8E4096CA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4362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0208-8429-48D4-8B7C-854281180C7F}" type="datetimeFigureOut">
              <a:rPr lang="hu-HU" smtClean="0"/>
              <a:t>2017.10.25.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78906-A7FF-4BCA-8E8C-6A8E4096CA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0377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0208-8429-48D4-8B7C-854281180C7F}" type="datetimeFigureOut">
              <a:rPr lang="hu-HU" smtClean="0"/>
              <a:t>2017.10.25.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78906-A7FF-4BCA-8E8C-6A8E4096CA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8194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0208-8429-48D4-8B7C-854281180C7F}" type="datetimeFigureOut">
              <a:rPr lang="hu-HU" smtClean="0"/>
              <a:t>2017.10.25.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78906-A7FF-4BCA-8E8C-6A8E4096CA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4154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0208-8429-48D4-8B7C-854281180C7F}" type="datetimeFigureOut">
              <a:rPr lang="hu-HU" smtClean="0"/>
              <a:t>2017.10.25.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78906-A7FF-4BCA-8E8C-6A8E4096CA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8663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0208-8429-48D4-8B7C-854281180C7F}" type="datetimeFigureOut">
              <a:rPr lang="hu-HU" smtClean="0"/>
              <a:t>2017.10.25.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78906-A7FF-4BCA-8E8C-6A8E4096CA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4916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80208-8429-48D4-8B7C-854281180C7F}" type="datetimeFigureOut">
              <a:rPr lang="hu-HU" smtClean="0"/>
              <a:t>2017.10.25.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78906-A7FF-4BCA-8E8C-6A8E4096CA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882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attila.jakab@medicalevolution.hu" TargetMode="External"/><Relationship Id="rId2" Type="http://schemas.openxmlformats.org/officeDocument/2006/relationships/hyperlink" Target="http://www.maphealthwatch.com/h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 smtClean="0"/>
              <a:t>MAP </a:t>
            </a:r>
            <a:r>
              <a:rPr lang="hu-HU" b="1" dirty="0" err="1" smtClean="0"/>
              <a:t>Healthwatch</a:t>
            </a:r>
            <a:r>
              <a:rPr lang="hu-HU" b="1" dirty="0" smtClean="0"/>
              <a:t/>
            </a:r>
            <a:br>
              <a:rPr lang="hu-HU" b="1" dirty="0" smtClean="0"/>
            </a:br>
            <a:endParaRPr lang="hu-HU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b="1" u="sng" dirty="0" err="1" smtClean="0"/>
              <a:t>Medical</a:t>
            </a:r>
            <a:r>
              <a:rPr lang="hu-HU" b="1" u="sng" dirty="0" smtClean="0"/>
              <a:t> </a:t>
            </a:r>
            <a:r>
              <a:rPr lang="hu-HU" b="1" u="sng" dirty="0" err="1" smtClean="0"/>
              <a:t>Evolution</a:t>
            </a:r>
            <a:r>
              <a:rPr lang="hu-HU" b="1" u="sng" dirty="0" smtClean="0"/>
              <a:t> Kft.</a:t>
            </a:r>
          </a:p>
          <a:p>
            <a:endParaRPr lang="hu-HU" dirty="0"/>
          </a:p>
          <a:p>
            <a:r>
              <a:rPr lang="hu-HU" b="1" dirty="0" smtClean="0"/>
              <a:t>2017.10.25.</a:t>
            </a:r>
            <a:endParaRPr lang="hu-HU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166" y="4821569"/>
            <a:ext cx="3235924" cy="195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8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u="sng" dirty="0" smtClean="0"/>
              <a:t/>
            </a:r>
            <a:br>
              <a:rPr lang="hu-HU" b="1" u="sng" dirty="0" smtClean="0"/>
            </a:br>
            <a:r>
              <a:rPr lang="hu-HU" b="1" u="sng" dirty="0" smtClean="0"/>
              <a:t>Mitől </a:t>
            </a:r>
            <a:r>
              <a:rPr lang="hu-HU" b="1" u="sng" dirty="0"/>
              <a:t>egyedül álló a </a:t>
            </a:r>
            <a:r>
              <a:rPr lang="hu-HU" b="1" u="sng" dirty="0" smtClean="0"/>
              <a:t>világon </a:t>
            </a:r>
            <a:r>
              <a:rPr lang="hu-HU" b="1" u="sng" dirty="0"/>
              <a:t>a szolgáltatásunk?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>
              <a:lnSpc>
                <a:spcPct val="120000"/>
              </a:lnSpc>
            </a:pPr>
            <a:r>
              <a:rPr lang="hu-HU" sz="3400" dirty="0"/>
              <a:t>az ügyfél korábbi egészségügyi adatait rögzítjük egy adatbázisban, és ezt használva feldolgozott adatokat abszolút egyénre szabottan tudjuk értelmezni / elemezni.</a:t>
            </a:r>
          </a:p>
          <a:p>
            <a:pPr lvl="0">
              <a:lnSpc>
                <a:spcPct val="120000"/>
              </a:lnSpc>
            </a:pPr>
            <a:r>
              <a:rPr lang="hu-HU" sz="3400" dirty="0"/>
              <a:t>módszerünkkel </a:t>
            </a:r>
            <a:r>
              <a:rPr lang="hu-HU" sz="3400" dirty="0" smtClean="0"/>
              <a:t>akkut</a:t>
            </a:r>
            <a:r>
              <a:rPr lang="hu-HU" sz="3400" dirty="0"/>
              <a:t>, </a:t>
            </a:r>
            <a:r>
              <a:rPr lang="hu-HU" sz="3400" dirty="0" smtClean="0"/>
              <a:t>krónikus </a:t>
            </a:r>
            <a:r>
              <a:rPr lang="hu-HU" sz="3400" dirty="0"/>
              <a:t>betegségek kialakulását </a:t>
            </a:r>
            <a:r>
              <a:rPr lang="hu-HU" sz="3400" dirty="0" smtClean="0"/>
              <a:t>detektáljuk</a:t>
            </a:r>
            <a:endParaRPr lang="hu-HU" sz="3400" dirty="0"/>
          </a:p>
          <a:p>
            <a:pPr lvl="0">
              <a:lnSpc>
                <a:spcPct val="120000"/>
              </a:lnSpc>
            </a:pPr>
            <a:r>
              <a:rPr lang="hu-HU" sz="3400" dirty="0"/>
              <a:t>bizonyos betegségek kialakulásának esélyét nagy pontossággal meg tudjuk állapítani</a:t>
            </a:r>
          </a:p>
          <a:p>
            <a:pPr lvl="0">
              <a:lnSpc>
                <a:spcPct val="120000"/>
              </a:lnSpc>
            </a:pPr>
            <a:r>
              <a:rPr lang="hu-HU" sz="3400" dirty="0"/>
              <a:t>élő egészségügyi teljes körű szolgáltatás segíti az ügyfelek egészségügyi problémáinak gyors szakszerű kezelését. </a:t>
            </a:r>
          </a:p>
          <a:p>
            <a:pPr lvl="0">
              <a:lnSpc>
                <a:spcPct val="120000"/>
              </a:lnSpc>
            </a:pPr>
            <a:r>
              <a:rPr lang="hu-HU" sz="3400" dirty="0"/>
              <a:t>rendszeres időközönként orvosaink egy elemzést küldenek a felhasználó </a:t>
            </a:r>
            <a:r>
              <a:rPr lang="hu-HU" sz="3400" dirty="0" err="1"/>
              <a:t>eü</a:t>
            </a:r>
            <a:r>
              <a:rPr lang="hu-HU" sz="3400" dirty="0"/>
              <a:t>. állapotáról.</a:t>
            </a:r>
          </a:p>
          <a:p>
            <a:pPr>
              <a:lnSpc>
                <a:spcPct val="120000"/>
              </a:lnSpc>
            </a:pPr>
            <a:endParaRPr lang="hu-HU" sz="34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4145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b="1" u="sng" dirty="0"/>
              <a:t>Hol tartunk most?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Nemzetközi kampány indulása 2017 október 3.</a:t>
            </a:r>
          </a:p>
          <a:p>
            <a:endParaRPr lang="hu-HU" dirty="0"/>
          </a:p>
          <a:p>
            <a:pPr marL="0" indent="0">
              <a:buNone/>
            </a:pPr>
            <a:r>
              <a:rPr lang="hu-HU" dirty="0" smtClean="0"/>
              <a:t>Eddigi eredmények: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 smtClean="0"/>
              <a:t>139 országból látogatták meg az oldalunkat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 smtClean="0"/>
              <a:t>28 országból rendelték meg az eszközünket és a szolgáltatást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 smtClean="0"/>
              <a:t>16.000.000 Ft értékben előrendeltek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 smtClean="0"/>
              <a:t>16.500.000 Ft értékben adunk ingyenes szolgáltatást</a:t>
            </a:r>
          </a:p>
          <a:p>
            <a:pPr>
              <a:buFont typeface="Wingdings" panose="05000000000000000000" pitchFamily="2" charset="2"/>
              <a:buChar char="§"/>
            </a:pPr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7491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4350" y="5342566"/>
            <a:ext cx="10515600" cy="1325563"/>
          </a:xfrm>
        </p:spPr>
        <p:txBody>
          <a:bodyPr/>
          <a:lstStyle/>
          <a:p>
            <a:r>
              <a:rPr lang="hu-HU" b="1" dirty="0" smtClean="0">
                <a:solidFill>
                  <a:schemeClr val="bg1"/>
                </a:solidFill>
              </a:rPr>
              <a:t>Köszönöm</a:t>
            </a:r>
            <a:r>
              <a:rPr lang="hu-HU" b="1" dirty="0" smtClean="0"/>
              <a:t> </a:t>
            </a:r>
            <a:r>
              <a:rPr lang="hu-HU" b="1" dirty="0" smtClean="0">
                <a:solidFill>
                  <a:schemeClr val="bg1"/>
                </a:solidFill>
              </a:rPr>
              <a:t>a</a:t>
            </a:r>
            <a:r>
              <a:rPr lang="hu-HU" b="1" dirty="0" smtClean="0"/>
              <a:t> </a:t>
            </a:r>
            <a:r>
              <a:rPr lang="hu-HU" b="1" dirty="0" smtClean="0">
                <a:solidFill>
                  <a:schemeClr val="bg1"/>
                </a:solidFill>
              </a:rPr>
              <a:t>figyelmet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08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Elérhetőségeink: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>
                <a:hlinkClick r:id="rId2"/>
              </a:rPr>
              <a:t>www.maphealthwatch.com</a:t>
            </a:r>
            <a:r>
              <a:rPr lang="hu-HU" dirty="0" smtClean="0">
                <a:hlinkClick r:id="rId2"/>
              </a:rPr>
              <a:t>/hu</a:t>
            </a:r>
            <a:endParaRPr lang="hu-HU" dirty="0" smtClean="0"/>
          </a:p>
          <a:p>
            <a:r>
              <a:rPr lang="hu-HU" dirty="0" smtClean="0"/>
              <a:t>FB </a:t>
            </a:r>
            <a:r>
              <a:rPr lang="hu-HU" dirty="0" err="1"/>
              <a:t>M</a:t>
            </a:r>
            <a:r>
              <a:rPr lang="hu-HU" dirty="0" err="1" smtClean="0"/>
              <a:t>aphealthwatch</a:t>
            </a:r>
            <a:r>
              <a:rPr lang="hu-HU" dirty="0" smtClean="0"/>
              <a:t> hu</a:t>
            </a:r>
          </a:p>
          <a:p>
            <a:endParaRPr lang="hu-HU" dirty="0"/>
          </a:p>
          <a:p>
            <a:r>
              <a:rPr lang="hu-HU" dirty="0" smtClean="0"/>
              <a:t>Tel: +36-70-3-979797</a:t>
            </a:r>
          </a:p>
          <a:p>
            <a:r>
              <a:rPr lang="hu-HU" dirty="0" err="1" smtClean="0">
                <a:hlinkClick r:id="rId3"/>
              </a:rPr>
              <a:t>attila.jakab</a:t>
            </a:r>
            <a:r>
              <a:rPr lang="hu-HU" dirty="0" smtClean="0">
                <a:hlinkClick r:id="rId3"/>
              </a:rPr>
              <a:t>@</a:t>
            </a:r>
            <a:r>
              <a:rPr lang="hu-HU" dirty="0" err="1" smtClean="0">
                <a:hlinkClick r:id="rId3"/>
              </a:rPr>
              <a:t>medicalevolution.hu</a:t>
            </a:r>
            <a:endParaRPr lang="hu-HU" dirty="0" smtClean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419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b="1" u="sng" dirty="0"/>
              <a:t>Kezdetek: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2013 Kell egy eszköz</a:t>
            </a:r>
          </a:p>
          <a:p>
            <a:endParaRPr lang="hu-HU" dirty="0"/>
          </a:p>
          <a:p>
            <a:r>
              <a:rPr lang="hu-HU" dirty="0" smtClean="0"/>
              <a:t>2013-2014 Kell egy csapat</a:t>
            </a:r>
          </a:p>
          <a:p>
            <a:endParaRPr lang="hu-HU" dirty="0"/>
          </a:p>
          <a:p>
            <a:r>
              <a:rPr lang="hu-HU" dirty="0" smtClean="0"/>
              <a:t>2014-2016 Kell egy innovatív gyártó</a:t>
            </a:r>
          </a:p>
          <a:p>
            <a:pPr marL="0" indent="0">
              <a:buNone/>
            </a:pPr>
            <a:endParaRPr lang="hu-HU" dirty="0"/>
          </a:p>
          <a:p>
            <a:r>
              <a:rPr lang="hu-HU" dirty="0" smtClean="0"/>
              <a:t>2017 Kell egy erős kezdet, aztán fokozzuk a lendületet…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761" y="906152"/>
            <a:ext cx="2640477" cy="156907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204" y="2670545"/>
            <a:ext cx="3797232" cy="198876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00" y="4966414"/>
            <a:ext cx="1684356" cy="90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3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b="1" u="sng" dirty="0"/>
              <a:t>Az eszköz: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5 szenzor: </a:t>
            </a:r>
          </a:p>
          <a:p>
            <a:pPr>
              <a:lnSpc>
                <a:spcPct val="150000"/>
              </a:lnSpc>
            </a:pPr>
            <a:r>
              <a:rPr lang="hu-HU" dirty="0" smtClean="0"/>
              <a:t>EKG</a:t>
            </a:r>
          </a:p>
          <a:p>
            <a:pPr>
              <a:lnSpc>
                <a:spcPct val="150000"/>
              </a:lnSpc>
            </a:pPr>
            <a:r>
              <a:rPr lang="hu-HU" dirty="0" smtClean="0"/>
              <a:t>PPG</a:t>
            </a:r>
          </a:p>
          <a:p>
            <a:pPr>
              <a:lnSpc>
                <a:spcPct val="150000"/>
              </a:lnSpc>
            </a:pPr>
            <a:r>
              <a:rPr lang="hu-HU" dirty="0" smtClean="0"/>
              <a:t>Gyorsulás érzékelő</a:t>
            </a:r>
          </a:p>
          <a:p>
            <a:pPr>
              <a:lnSpc>
                <a:spcPct val="150000"/>
              </a:lnSpc>
            </a:pPr>
            <a:r>
              <a:rPr lang="hu-HU" dirty="0" smtClean="0"/>
              <a:t>Hőmérsékletmérő</a:t>
            </a:r>
          </a:p>
          <a:p>
            <a:pPr>
              <a:lnSpc>
                <a:spcPct val="150000"/>
              </a:lnSpc>
            </a:pPr>
            <a:r>
              <a:rPr lang="hu-HU" dirty="0" smtClean="0"/>
              <a:t>EDA /</a:t>
            </a:r>
            <a:r>
              <a:rPr lang="hu-HU" dirty="0" err="1" smtClean="0"/>
              <a:t>Elektrodermal</a:t>
            </a:r>
            <a:r>
              <a:rPr lang="hu-HU" dirty="0" smtClean="0"/>
              <a:t> </a:t>
            </a:r>
            <a:r>
              <a:rPr lang="hu-HU" dirty="0" err="1" smtClean="0"/>
              <a:t>Activity</a:t>
            </a:r>
            <a:r>
              <a:rPr lang="hu-HU" dirty="0" smtClean="0"/>
              <a:t>/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583" y="1690688"/>
            <a:ext cx="5452319" cy="36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3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b="1" u="sng" dirty="0"/>
              <a:t>Kapcsolat(ok):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74013"/>
          </a:xfrm>
        </p:spPr>
        <p:txBody>
          <a:bodyPr>
            <a:normAutofit/>
          </a:bodyPr>
          <a:lstStyle/>
          <a:p>
            <a:r>
              <a:rPr lang="hu-HU" dirty="0" smtClean="0"/>
              <a:t>Óra és </a:t>
            </a:r>
            <a:r>
              <a:rPr lang="hu-HU" dirty="0" err="1" smtClean="0"/>
              <a:t>Okostelefon</a:t>
            </a:r>
            <a:endParaRPr lang="hu-HU" dirty="0" smtClean="0"/>
          </a:p>
          <a:p>
            <a:r>
              <a:rPr lang="hu-HU" dirty="0" err="1" smtClean="0"/>
              <a:t>Okostelefon</a:t>
            </a:r>
            <a:r>
              <a:rPr lang="hu-HU" dirty="0" smtClean="0"/>
              <a:t> és Felhő</a:t>
            </a:r>
          </a:p>
          <a:p>
            <a:r>
              <a:rPr lang="hu-HU" dirty="0" smtClean="0"/>
              <a:t>Felhő és Szerver a Mesterséges </a:t>
            </a:r>
            <a:r>
              <a:rPr lang="hu-HU" dirty="0" err="1"/>
              <a:t>I</a:t>
            </a:r>
            <a:r>
              <a:rPr lang="hu-HU" dirty="0" err="1" smtClean="0"/>
              <a:t>nteligenciával</a:t>
            </a:r>
            <a:endParaRPr lang="hu-HU" dirty="0" smtClean="0"/>
          </a:p>
          <a:p>
            <a:r>
              <a:rPr lang="hu-HU" dirty="0" err="1" smtClean="0"/>
              <a:t>Mestreséges</a:t>
            </a:r>
            <a:r>
              <a:rPr lang="hu-HU" dirty="0" smtClean="0"/>
              <a:t> </a:t>
            </a:r>
            <a:r>
              <a:rPr lang="hu-HU" dirty="0" err="1" smtClean="0"/>
              <a:t>Inteligencia</a:t>
            </a:r>
            <a:r>
              <a:rPr lang="hu-HU" dirty="0" smtClean="0"/>
              <a:t> és Monitor központ</a:t>
            </a:r>
          </a:p>
          <a:p>
            <a:r>
              <a:rPr lang="hu-HU" dirty="0" smtClean="0"/>
              <a:t>Monitorok és élő egészségügyi csapat</a:t>
            </a:r>
          </a:p>
          <a:p>
            <a:endParaRPr lang="hu-HU" dirty="0"/>
          </a:p>
          <a:p>
            <a:r>
              <a:rPr lang="hu-HU" dirty="0" smtClean="0"/>
              <a:t>Az adatok áramlása és elemzése több irányba folyamatosan, az órát viselő személy közreműködés nélkül történik. </a:t>
            </a:r>
          </a:p>
          <a:p>
            <a:r>
              <a:rPr lang="hu-HU" dirty="0" smtClean="0"/>
              <a:t>Valós idejű elemzések.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264" y="365125"/>
            <a:ext cx="3955623" cy="208521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69" y="2743200"/>
            <a:ext cx="2850297" cy="190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63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23585"/>
            <a:ext cx="10515600" cy="1325563"/>
          </a:xfrm>
        </p:spPr>
        <p:txBody>
          <a:bodyPr>
            <a:normAutofit/>
          </a:bodyPr>
          <a:lstStyle/>
          <a:p>
            <a:r>
              <a:rPr lang="hu-HU" sz="4000" b="1" u="sng" dirty="0"/>
              <a:t>Miben tudunk segíteni?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311215"/>
            <a:ext cx="10515600" cy="5400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b="1" u="sng" cap="all" dirty="0"/>
              <a:t>Szívritmus zavarok:</a:t>
            </a:r>
            <a:endParaRPr lang="hu-HU" dirty="0"/>
          </a:p>
          <a:p>
            <a:pPr algn="just"/>
            <a:r>
              <a:rPr lang="hu-HU" dirty="0"/>
              <a:t>A szív ritmuszavarai sokáig, akár évekig rejtve maradnak, mert nem okoznak tüneteket, fájdalmakat. Gyakran még </a:t>
            </a:r>
            <a:r>
              <a:rPr lang="hu-HU" dirty="0" smtClean="0"/>
              <a:t>EKG </a:t>
            </a:r>
            <a:r>
              <a:rPr lang="hu-HU" dirty="0"/>
              <a:t>vizsgálattal sem kimutathatók, mivel sokszor csak rövid ideig tart a ritmuszavar. Súlyosabb esetekben már panaszok is kialakulnak: gyengeség, szédülés, keringési zavar, eszméletvesztés, akár hirtelen halál.</a:t>
            </a:r>
          </a:p>
          <a:p>
            <a:pPr marL="0" indent="0">
              <a:buNone/>
            </a:pPr>
            <a:r>
              <a:rPr lang="hu-HU" b="1" u="sng" cap="all" dirty="0"/>
              <a:t>Szívinfarktus:</a:t>
            </a:r>
            <a:endParaRPr lang="hu-HU" dirty="0"/>
          </a:p>
          <a:p>
            <a:pPr algn="just"/>
            <a:r>
              <a:rPr lang="hu-HU" dirty="0"/>
              <a:t>A szívinfarktus hátterében a szív koszorú erek elzáródása áll. Az elzáródás gyakran évek alatt, fokozatosan alakul ki, és közben különböző erősségű mellkasi panaszokat okozhat. </a:t>
            </a:r>
            <a:endParaRPr lang="hu-HU" dirty="0" smtClean="0"/>
          </a:p>
          <a:p>
            <a:pPr marL="0" indent="0">
              <a:buNone/>
            </a:pPr>
            <a:r>
              <a:rPr lang="hu-HU" b="1" u="sng" cap="all" dirty="0" smtClean="0"/>
              <a:t>Fertőzések:</a:t>
            </a:r>
            <a:endParaRPr lang="hu-HU" dirty="0" smtClean="0"/>
          </a:p>
          <a:p>
            <a:pPr algn="just"/>
            <a:r>
              <a:rPr lang="hu-HU" dirty="0" smtClean="0"/>
              <a:t>A láz a fertőzések egyik legfontosabb és gyakran első tünete.</a:t>
            </a: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3713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8067"/>
          </a:xfrm>
        </p:spPr>
        <p:txBody>
          <a:bodyPr>
            <a:normAutofit/>
          </a:bodyPr>
          <a:lstStyle/>
          <a:p>
            <a:r>
              <a:rPr lang="hu-HU" sz="4000" b="1" u="sng" dirty="0"/>
              <a:t>Miben tudunk segíteni?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362974"/>
            <a:ext cx="10515600" cy="48139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b="1" u="sng" cap="all" dirty="0"/>
              <a:t>Elesés és közlekedési balesetek</a:t>
            </a:r>
            <a:endParaRPr lang="hu-HU" dirty="0"/>
          </a:p>
          <a:p>
            <a:pPr algn="just"/>
            <a:r>
              <a:rPr lang="hu-HU" dirty="0"/>
              <a:t>A MAP </a:t>
            </a:r>
            <a:r>
              <a:rPr lang="hu-HU" dirty="0" err="1"/>
              <a:t>Healthwatch</a:t>
            </a:r>
            <a:r>
              <a:rPr lang="hu-HU" dirty="0"/>
              <a:t> a beépített giroszkóp segítségével azonnal észleli és a központ felé jelzi az elesést, közlekedési baleseteket és azok helyszínét, így szükség esetén azonnal tudunk segítséget küldeni. </a:t>
            </a:r>
          </a:p>
          <a:p>
            <a:pPr marL="0" indent="0">
              <a:buNone/>
            </a:pPr>
            <a:r>
              <a:rPr lang="hu-HU" b="1" u="sng" cap="all" dirty="0" smtClean="0"/>
              <a:t>Stressz</a:t>
            </a:r>
            <a:r>
              <a:rPr lang="hu-HU" b="1" u="sng" cap="all" dirty="0"/>
              <a:t>:</a:t>
            </a:r>
            <a:endParaRPr lang="hu-HU" dirty="0"/>
          </a:p>
          <a:p>
            <a:r>
              <a:rPr lang="hu-HU" dirty="0"/>
              <a:t>A modern ember egészségére a legnagyobb veszélyt a stressz jelenti. </a:t>
            </a:r>
          </a:p>
          <a:p>
            <a:pPr marL="0" indent="0">
              <a:buNone/>
            </a:pPr>
            <a:r>
              <a:rPr lang="hu-HU" b="1" u="sng" cap="all" dirty="0"/>
              <a:t>Tréning:</a:t>
            </a:r>
            <a:endParaRPr lang="hu-HU" dirty="0"/>
          </a:p>
          <a:p>
            <a:pPr algn="just"/>
            <a:r>
              <a:rPr lang="hu-HU" dirty="0"/>
              <a:t>A MAP </a:t>
            </a:r>
            <a:r>
              <a:rPr lang="hu-HU" dirty="0" err="1"/>
              <a:t>Healthwatch</a:t>
            </a:r>
            <a:r>
              <a:rPr lang="hu-HU" dirty="0"/>
              <a:t> használatával teljességgel egyénre szabottan beállítható az edzések során az a maximális terhelés és szívfrekvencia, amit még a szervezet </a:t>
            </a:r>
            <a:r>
              <a:rPr lang="hu-HU" dirty="0" smtClean="0"/>
              <a:t>egészségügyi </a:t>
            </a:r>
            <a:r>
              <a:rPr lang="hu-HU" dirty="0"/>
              <a:t>kockázat nélkül elvisel.</a:t>
            </a: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4927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b="1" u="sng" cap="all" dirty="0"/>
              <a:t>Kiszáradás:</a:t>
            </a:r>
            <a:endParaRPr lang="hu-HU" dirty="0"/>
          </a:p>
          <a:p>
            <a:r>
              <a:rPr lang="hu-HU" dirty="0"/>
              <a:t>Sportolóknak, erős fizikai munkát végzőknek, extrém melegben tartózkodóknak, de különösképpen idős embereknek óriási, akár életet veszélyeztető problémája a folyadékvesztésből adódó kiszáradás. </a:t>
            </a:r>
          </a:p>
          <a:p>
            <a:pPr marL="0" indent="0">
              <a:buNone/>
            </a:pPr>
            <a:r>
              <a:rPr lang="hu-HU" b="1" u="sng" cap="all" dirty="0"/>
              <a:t>Stroke:</a:t>
            </a:r>
            <a:endParaRPr lang="hu-HU" dirty="0"/>
          </a:p>
          <a:p>
            <a:r>
              <a:rPr lang="hu-HU" dirty="0"/>
              <a:t>A stroke események egy jelentős része (</a:t>
            </a:r>
            <a:r>
              <a:rPr lang="hu-HU" dirty="0" err="1"/>
              <a:t>ischemiás</a:t>
            </a:r>
            <a:r>
              <a:rPr lang="hu-HU" dirty="0"/>
              <a:t> stroke) összefüggésben van a szívritmus zavarával. </a:t>
            </a:r>
          </a:p>
          <a:p>
            <a:endParaRPr lang="hu-HU" dirty="0"/>
          </a:p>
        </p:txBody>
      </p:sp>
      <p:sp>
        <p:nvSpPr>
          <p:cNvPr id="4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b="1" u="sng" dirty="0"/>
              <a:t>Miben tudunk segíteni?</a:t>
            </a:r>
          </a:p>
        </p:txBody>
      </p:sp>
    </p:spTree>
    <p:extLst>
      <p:ext uri="{BB962C8B-B14F-4D97-AF65-F5344CB8AC3E}">
        <p14:creationId xmlns:p14="http://schemas.microsoft.com/office/powerpoint/2010/main" val="388188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b="1" u="sng" dirty="0"/>
              <a:t>Miért vagyunk ma itt?</a:t>
            </a:r>
          </a:p>
        </p:txBody>
      </p:sp>
      <p:pic>
        <p:nvPicPr>
          <p:cNvPr id="4" name="2017_05_26_MAP_Granny_30sec_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2151" y="1519006"/>
            <a:ext cx="9062345" cy="5097454"/>
          </a:xfrm>
        </p:spPr>
      </p:pic>
    </p:spTree>
    <p:extLst>
      <p:ext uri="{BB962C8B-B14F-4D97-AF65-F5344CB8AC3E}">
        <p14:creationId xmlns:p14="http://schemas.microsoft.com/office/powerpoint/2010/main" val="282843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u="sng" dirty="0" smtClean="0"/>
              <a:t/>
            </a:r>
            <a:br>
              <a:rPr lang="hu-HU" b="1" u="sng" dirty="0" smtClean="0"/>
            </a:br>
            <a:r>
              <a:rPr lang="hu-HU" b="1" u="sng" dirty="0" smtClean="0"/>
              <a:t>Mitől </a:t>
            </a:r>
            <a:r>
              <a:rPr lang="hu-HU" b="1" u="sng" dirty="0"/>
              <a:t>egyedül álló a világon az </a:t>
            </a:r>
            <a:r>
              <a:rPr lang="hu-HU" b="1" u="sng" dirty="0" smtClean="0"/>
              <a:t>eszközünk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>
              <a:lnSpc>
                <a:spcPct val="150000"/>
              </a:lnSpc>
            </a:pPr>
            <a:r>
              <a:rPr lang="hu-HU" dirty="0"/>
              <a:t>6 vitális paramétert mérő 7/24-ben hordható orvosi mérőeszközt fejlesztettünk ki ( FDA. és CE </a:t>
            </a:r>
            <a:r>
              <a:rPr lang="hu-HU" dirty="0" err="1"/>
              <a:t>med</a:t>
            </a:r>
            <a:r>
              <a:rPr lang="hu-HU" dirty="0"/>
              <a:t> minősítés folyamatban). </a:t>
            </a:r>
          </a:p>
          <a:p>
            <a:pPr lvl="0">
              <a:lnSpc>
                <a:spcPct val="150000"/>
              </a:lnSpc>
            </a:pPr>
            <a:r>
              <a:rPr lang="hu-HU" dirty="0"/>
              <a:t>a világ legkisebb 5 szenzort tartalmazó folyamatosan hordható orvosi eszköze</a:t>
            </a:r>
          </a:p>
          <a:p>
            <a:pPr lvl="0">
              <a:lnSpc>
                <a:spcPct val="150000"/>
              </a:lnSpc>
            </a:pPr>
            <a:r>
              <a:rPr lang="hu-HU" dirty="0"/>
              <a:t>a mért adatokat </a:t>
            </a:r>
            <a:r>
              <a:rPr lang="hu-HU" dirty="0" err="1"/>
              <a:t>real</a:t>
            </a:r>
            <a:r>
              <a:rPr lang="hu-HU" dirty="0"/>
              <a:t> </a:t>
            </a:r>
            <a:r>
              <a:rPr lang="hu-HU" dirty="0" err="1"/>
              <a:t>time</a:t>
            </a:r>
            <a:r>
              <a:rPr lang="hu-HU" dirty="0"/>
              <a:t> továbbítjuk egy felhő alapú adattárolóba </a:t>
            </a:r>
          </a:p>
          <a:p>
            <a:pPr lvl="0">
              <a:lnSpc>
                <a:spcPct val="150000"/>
              </a:lnSpc>
            </a:pPr>
            <a:r>
              <a:rPr lang="hu-HU" dirty="0" err="1"/>
              <a:t>real</a:t>
            </a:r>
            <a:r>
              <a:rPr lang="hu-HU" dirty="0"/>
              <a:t> </a:t>
            </a:r>
            <a:r>
              <a:rPr lang="hu-HU" dirty="0" err="1"/>
              <a:t>time</a:t>
            </a:r>
            <a:r>
              <a:rPr lang="hu-HU" dirty="0"/>
              <a:t> feldolgozzuk az információkat mesterséges intelligenciát használó öntanuló algoritmusokkal. </a:t>
            </a:r>
          </a:p>
        </p:txBody>
      </p:sp>
    </p:spTree>
    <p:extLst>
      <p:ext uri="{BB962C8B-B14F-4D97-AF65-F5344CB8AC3E}">
        <p14:creationId xmlns:p14="http://schemas.microsoft.com/office/powerpoint/2010/main" val="184867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1062</TotalTime>
  <Words>416</Words>
  <Application>Microsoft Office PowerPoint</Application>
  <PresentationFormat>Szélesvásznú</PresentationFormat>
  <Paragraphs>74</Paragraphs>
  <Slides>13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Office-téma</vt:lpstr>
      <vt:lpstr>MAP Healthwatch </vt:lpstr>
      <vt:lpstr>Kezdetek:</vt:lpstr>
      <vt:lpstr>Az eszköz:</vt:lpstr>
      <vt:lpstr>Kapcsolat(ok):</vt:lpstr>
      <vt:lpstr>Miben tudunk segíteni?</vt:lpstr>
      <vt:lpstr>Miben tudunk segíteni?</vt:lpstr>
      <vt:lpstr>Miben tudunk segíteni?</vt:lpstr>
      <vt:lpstr>Miért vagyunk ma itt?</vt:lpstr>
      <vt:lpstr> Mitől egyedül álló a világon az eszközünk </vt:lpstr>
      <vt:lpstr> Mitől egyedül álló a világon a szolgáltatásunk? </vt:lpstr>
      <vt:lpstr>Hol tartunk most?</vt:lpstr>
      <vt:lpstr>Köszönöm a figyelmet</vt:lpstr>
      <vt:lpstr>Elérhetőségeink: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 Healthwatch</dc:title>
  <dc:creator>Jakab Attila</dc:creator>
  <cp:lastModifiedBy>admin</cp:lastModifiedBy>
  <cp:revision>14</cp:revision>
  <dcterms:created xsi:type="dcterms:W3CDTF">2017-10-24T19:45:37Z</dcterms:created>
  <dcterms:modified xsi:type="dcterms:W3CDTF">2017-10-25T13:31:25Z</dcterms:modified>
</cp:coreProperties>
</file>