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24" r:id="rId2"/>
    <p:sldId id="560" r:id="rId3"/>
    <p:sldId id="625" r:id="rId4"/>
    <p:sldId id="626" r:id="rId5"/>
    <p:sldId id="627" r:id="rId6"/>
    <p:sldId id="628" r:id="rId7"/>
    <p:sldId id="629" r:id="rId8"/>
    <p:sldId id="630" r:id="rId9"/>
    <p:sldId id="631" r:id="rId10"/>
    <p:sldId id="632" r:id="rId11"/>
    <p:sldId id="633" r:id="rId12"/>
    <p:sldId id="634" r:id="rId13"/>
    <p:sldId id="635" r:id="rId14"/>
    <p:sldId id="636" r:id="rId15"/>
    <p:sldId id="637" r:id="rId16"/>
    <p:sldId id="638" r:id="rId17"/>
    <p:sldId id="639" r:id="rId18"/>
    <p:sldId id="640" r:id="rId19"/>
    <p:sldId id="642" r:id="rId20"/>
    <p:sldId id="641" r:id="rId21"/>
    <p:sldId id="646" r:id="rId22"/>
    <p:sldId id="652" r:id="rId23"/>
    <p:sldId id="643" r:id="rId24"/>
    <p:sldId id="644" r:id="rId25"/>
    <p:sldId id="645" r:id="rId26"/>
    <p:sldId id="653" r:id="rId27"/>
    <p:sldId id="623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59C192-6D6D-472A-9F1A-98CEA4B41019}">
          <p14:sldIdLst>
            <p14:sldId id="624"/>
            <p14:sldId id="560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2"/>
            <p14:sldId id="641"/>
            <p14:sldId id="646"/>
            <p14:sldId id="652"/>
            <p14:sldId id="643"/>
            <p14:sldId id="644"/>
            <p14:sldId id="645"/>
            <p14:sldId id="653"/>
            <p14:sldId id="6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8F6"/>
    <a:srgbClr val="33CCFF"/>
    <a:srgbClr val="004686"/>
    <a:srgbClr val="2309BF"/>
    <a:srgbClr val="005581"/>
    <a:srgbClr val="3366FF"/>
    <a:srgbClr val="0099FF"/>
    <a:srgbClr val="4FCDFF"/>
    <a:srgbClr val="00ADEF"/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9" autoAdjust="0"/>
    <p:restoredTop sz="79223" autoAdjust="0"/>
  </p:normalViewPr>
  <p:slideViewPr>
    <p:cSldViewPr>
      <p:cViewPr varScale="1">
        <p:scale>
          <a:sx n="79" d="100"/>
          <a:sy n="79" d="100"/>
        </p:scale>
        <p:origin x="8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2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4104"/>
    </p:cViewPr>
  </p:sorterViewPr>
  <p:notesViewPr>
    <p:cSldViewPr>
      <p:cViewPr varScale="1">
        <p:scale>
          <a:sx n="64" d="100"/>
          <a:sy n="64" d="100"/>
        </p:scale>
        <p:origin x="283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50" baseline="0"/>
              <a:t>Male/Female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33CC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43-4608-BD3A-6F64BA0AD03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43-4608-BD3A-6F64BA0AD0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6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Sheet3!$A$1:$A$2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Sheet3!$B$1:$B$2</c:f>
              <c:numCache>
                <c:formatCode>General</c:formatCode>
                <c:ptCount val="2"/>
                <c:pt idx="0">
                  <c:v>25.0</c:v>
                </c:pt>
                <c:pt idx="1">
                  <c:v>22.0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43-4608-BD3A-6F64BA0AD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1F-4E14-9AC8-098222CDFEE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1F-4E14-9AC8-098222CDFEE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1F-4E14-9AC8-098222CDFEEC}"/>
              </c:ext>
            </c:extLst>
          </c:dPt>
          <c:dLbls>
            <c:dLbl>
              <c:idx val="1"/>
              <c:layout>
                <c:manualLayout>
                  <c:x val="-0.103803545783192"/>
                  <c:y val="-0.1551580823039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C1F-4E14-9AC8-098222CDFE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Sheet3!$G$2:$G$4</c:f>
              <c:strCache>
                <c:ptCount val="3"/>
                <c:pt idx="0">
                  <c:v>I always feel lonely</c:v>
                </c:pt>
                <c:pt idx="1">
                  <c:v>I never feel lonely</c:v>
                </c:pt>
                <c:pt idx="2">
                  <c:v>I often feel lonely</c:v>
                </c:pt>
              </c:strCache>
            </c:strRef>
          </c:cat>
          <c:val>
            <c:numRef>
              <c:f>Sheet3!$H$2:$H$4</c:f>
              <c:numCache>
                <c:formatCode>General</c:formatCode>
                <c:ptCount val="3"/>
                <c:pt idx="0">
                  <c:v>2.0</c:v>
                </c:pt>
                <c:pt idx="1">
                  <c:v>22.0</c:v>
                </c:pt>
                <c:pt idx="2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C1F-4E14-9AC8-098222CDF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878769870747"/>
          <c:y val="0.849642739611677"/>
          <c:w val="0.860003466547814"/>
          <c:h val="0.126180926349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9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93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930" baseline="0"/>
              <a:t>Lonliness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93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878769870747"/>
          <c:y val="0.849642739611677"/>
          <c:w val="0.860003466547814"/>
          <c:h val="0.0688078210407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9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F2-4FA2-BB2D-24D3F66BAE5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F2-4FA2-BB2D-24D3F66BAE5C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F2-4FA2-BB2D-24D3F66BAE5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F2-4FA2-BB2D-24D3F66BAE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7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Sheet6!$A$3:$A$6</c:f>
              <c:strCache>
                <c:ptCount val="4"/>
                <c:pt idx="0">
                  <c:v>I never feel lonely and have digital experience</c:v>
                </c:pt>
                <c:pt idx="1">
                  <c:v>I sometimes feel lonely and have digital experience</c:v>
                </c:pt>
                <c:pt idx="2">
                  <c:v>I often feel lonely and have digital experience</c:v>
                </c:pt>
                <c:pt idx="3">
                  <c:v>Other</c:v>
                </c:pt>
              </c:strCache>
            </c:strRef>
          </c:cat>
          <c:val>
            <c:numRef>
              <c:f>Sheet6!$B$3:$B$6</c:f>
              <c:numCache>
                <c:formatCode>General</c:formatCode>
                <c:ptCount val="4"/>
                <c:pt idx="0">
                  <c:v>22.0</c:v>
                </c:pt>
                <c:pt idx="1">
                  <c:v>15.0</c:v>
                </c:pt>
                <c:pt idx="2">
                  <c:v>6.0</c:v>
                </c:pt>
                <c:pt idx="3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3F2-4FA2-BB2D-24D3F66BA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2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73-4018-B151-69EFD838645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73-4018-B151-69EFD83864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18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Sheet9!$A$2:$A$3</c:f>
              <c:strCache>
                <c:ptCount val="2"/>
                <c:pt idx="0">
                  <c:v>Possibly</c:v>
                </c:pt>
                <c:pt idx="1">
                  <c:v>Yes, definitely</c:v>
                </c:pt>
              </c:strCache>
            </c:strRef>
          </c:cat>
          <c:val>
            <c:numRef>
              <c:f>Sheet9!$B$2:$B$3</c:f>
              <c:numCache>
                <c:formatCode>General</c:formatCode>
                <c:ptCount val="2"/>
                <c:pt idx="0">
                  <c:v>7.0</c:v>
                </c:pt>
                <c:pt idx="1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73-4018-B151-69EFD8386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3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0F-4869-80E1-55BA6B5F19C2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0F-4869-80E1-55BA6B5F19C2}"/>
              </c:ext>
            </c:extLst>
          </c:dPt>
          <c:dPt>
            <c:idx val="2"/>
            <c:bubble3D val="0"/>
            <c:explosion val="8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0F-4869-80E1-55BA6B5F19C2}"/>
              </c:ext>
            </c:extLst>
          </c:dPt>
          <c:dPt>
            <c:idx val="3"/>
            <c:bubble3D val="0"/>
            <c:spPr>
              <a:solidFill>
                <a:srgbClr val="6148F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0F-4869-80E1-55BA6B5F19C2}"/>
              </c:ext>
            </c:extLst>
          </c:dPt>
          <c:dLbls>
            <c:dLbl>
              <c:idx val="0"/>
              <c:layout>
                <c:manualLayout>
                  <c:x val="-0.0168827538712045"/>
                  <c:y val="-0.002226742490522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70F-4869-80E1-55BA6B5F19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9851386988425"/>
                  <c:y val="0.0022825896762904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70F-4869-80E1-55BA6B5F19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308115021714199"/>
                  <c:y val="-0.01719976669582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70F-4869-80E1-55BA6B5F19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294290476392199"/>
                  <c:y val="-0.0008435403907844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70F-4869-80E1-55BA6B5F19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Sheet11!$C$9:$C$12</c:f>
              <c:strCache>
                <c:ptCount val="4"/>
                <c:pt idx="0">
                  <c:v>Definitely not</c:v>
                </c:pt>
                <c:pt idx="1">
                  <c:v>Not really</c:v>
                </c:pt>
                <c:pt idx="2">
                  <c:v>Yes, absolutely</c:v>
                </c:pt>
                <c:pt idx="3">
                  <c:v>Yes, depending on what they measure and how they work</c:v>
                </c:pt>
              </c:strCache>
            </c:strRef>
          </c:cat>
          <c:val>
            <c:numRef>
              <c:f>Sheet11!$D$9:$D$12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33.0</c:v>
                </c:pt>
                <c:pt idx="3">
                  <c:v>10.0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70F-4869-80E1-55BA6B5F1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2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0.02657</cdr:x>
      <cdr:y>0.09243</cdr:y>
    </cdr:from>
    <cdr:to>
      <cdr:x>0.25112</cdr:x>
      <cdr:y>0.26156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3005" y="545857"/>
          <a:ext cx="2560320" cy="998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30" dirty="0" smtClean="0"/>
            <a:t>Total 47</a:t>
          </a:r>
          <a:endParaRPr lang="en-GB" sz="243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53" cy="495612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32" y="1"/>
            <a:ext cx="2945553" cy="495612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BA036F13-C66C-4501-8ECB-EBAAB03DD734}" type="datetimeFigureOut">
              <a:rPr lang="en-GB" smtClean="0"/>
              <a:pPr/>
              <a:t>21/06/2017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828"/>
            <a:ext cx="2945553" cy="497211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32" y="9427828"/>
            <a:ext cx="2945553" cy="497211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329502E0-65CC-41EA-B099-E07AE1D767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622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53" cy="495612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32" y="1"/>
            <a:ext cx="2945553" cy="495612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3F49EDEE-787E-43A8-8342-1EFC429484D0}" type="datetimeFigureOut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8" tIns="45944" rIns="91888" bIns="459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2" y="4714714"/>
            <a:ext cx="5439412" cy="4466907"/>
          </a:xfrm>
          <a:prstGeom prst="rect">
            <a:avLst/>
          </a:prstGeom>
        </p:spPr>
        <p:txBody>
          <a:bodyPr vert="horz" lIns="91888" tIns="45944" rIns="91888" bIns="459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828"/>
            <a:ext cx="2945553" cy="497211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32" y="9427828"/>
            <a:ext cx="2945553" cy="497211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94E95787-3A72-457A-B3FA-38879D5895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7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7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56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10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72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12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20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69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11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03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7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4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6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10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15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03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32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60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4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4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19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83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NFQ level 10 and EQF Level 8 — NFQ level 9 and EQF Level 7 — NFQ level 8 and EQF Level 6 — NFQ level 7 and EQF Level 6 — NFQ level 6 and EQF Level 5 — </a:t>
            </a:r>
            <a:r>
              <a:rPr lang="en-IE" b="1" dirty="0" smtClean="0"/>
              <a:t>NFQ level 5 and EQF Level 4 </a:t>
            </a:r>
            <a:r>
              <a:rPr lang="en-IE" dirty="0" smtClean="0"/>
              <a:t>— NFQ level 4 and EQF Level 3 — NFQ level 3 and EQF Level 2 — NFQ level 2 and EQF Level 1 — NFQ level 1 and EQF Level 1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20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10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5787-3A72-457A-B3FA-38879D5895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6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">
    <p:bg>
      <p:bgPr>
        <a:solidFill>
          <a:srgbClr val="004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14313" y="214295"/>
            <a:ext cx="6786562" cy="714375"/>
          </a:xfrm>
        </p:spPr>
        <p:txBody>
          <a:bodyPr/>
          <a:lstStyle>
            <a:lvl1pPr>
              <a:buNone/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IE" dirty="0" smtClean="0"/>
              <a:t>Click to add title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6715124" y="6143644"/>
            <a:ext cx="2428875" cy="500084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IE" dirty="0" smtClean="0"/>
              <a:t>WELCOME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2919-71FF-4D30-8360-254EBDA849A2}" type="datetime1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6E095-9E41-4BE9-88F4-977C05CCA3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635896" y="260648"/>
            <a:ext cx="5256584" cy="5904656"/>
          </a:xfrm>
        </p:spPr>
        <p:txBody>
          <a:bodyPr/>
          <a:lstStyle>
            <a:lvl1pPr>
              <a:defRPr sz="2800"/>
            </a:lvl1pPr>
            <a:lvl2pPr>
              <a:buClr>
                <a:srgbClr val="FFC000"/>
              </a:buClr>
              <a:defRPr sz="2400"/>
            </a:lvl2pPr>
            <a:lvl3pPr>
              <a:defRPr sz="2000"/>
            </a:lvl3pPr>
            <a:lvl4pPr>
              <a:buClr>
                <a:srgbClr val="FFC000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16AE-D026-4379-A700-36B25EFB4A29}" type="datetime1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6E095-9E41-4BE9-88F4-977C05CCA3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4B85-F4D4-44FD-92D7-87530203CBF1}" type="datetime1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6E095-9E41-4BE9-88F4-977C05CCA3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 rot="5400000">
            <a:off x="2547430" y="-523093"/>
            <a:ext cx="4038600" cy="8198372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buClr>
                <a:srgbClr val="FFC000"/>
              </a:buClr>
              <a:defRPr sz="3600"/>
            </a:lvl2pPr>
            <a:lvl3pPr>
              <a:defRPr sz="3200"/>
            </a:lvl3pPr>
            <a:lvl4pPr>
              <a:buClr>
                <a:srgbClr val="FFC000"/>
              </a:buCl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B78-DC4E-44BF-B8D1-009DFA3EF6C4}" type="datetime1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6E095-9E41-4BE9-88F4-977C05CCA3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 rot="5400000">
            <a:off x="539551" y="188642"/>
            <a:ext cx="5832649" cy="5976664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buClr>
                <a:srgbClr val="FFC000"/>
              </a:buClr>
              <a:defRPr sz="3600"/>
            </a:lvl2pPr>
            <a:lvl3pPr>
              <a:defRPr sz="3200"/>
            </a:lvl3pPr>
            <a:lvl4pPr>
              <a:buClr>
                <a:srgbClr val="FFC000"/>
              </a:buCl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861" y="1208722"/>
            <a:ext cx="7772400" cy="1470025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690" y="2708920"/>
            <a:ext cx="7786742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50" y="4869160"/>
            <a:ext cx="3282621" cy="15256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1203874"/>
            <a:chOff x="0" y="0"/>
            <a:chExt cx="9144000" cy="1203874"/>
          </a:xfrm>
          <a:solidFill>
            <a:srgbClr val="004686"/>
          </a:solidFill>
        </p:grpSpPr>
        <p:sp>
          <p:nvSpPr>
            <p:cNvPr id="8" name="Rectangle 7"/>
            <p:cNvSpPr/>
            <p:nvPr userDrawn="1"/>
          </p:nvSpPr>
          <p:spPr>
            <a:xfrm>
              <a:off x="0" y="1124743"/>
              <a:ext cx="9144000" cy="791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11247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1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6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4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3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14282" y="6215082"/>
            <a:ext cx="5286375" cy="35720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A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change Main title i.e. ‘Annual Report’</a:t>
            </a:r>
            <a:endParaRPr kumimoji="0" lang="en-I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ADE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14282" y="6500836"/>
            <a:ext cx="4714878" cy="2857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Change sub title i.e. year 2007 - 2008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33612" cy="79690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80" y="6165304"/>
            <a:ext cx="1190229" cy="591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1203874"/>
            <a:chOff x="0" y="0"/>
            <a:chExt cx="9144000" cy="120387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1124743"/>
              <a:ext cx="9144000" cy="791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11247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FFC000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FFC000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14282" y="6215082"/>
            <a:ext cx="5286375" cy="35720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54A4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A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change Main title i.e. ‘Annual Report’</a:t>
            </a:r>
            <a:endParaRPr kumimoji="0" lang="en-I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ADE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14282" y="6500836"/>
            <a:ext cx="4714878" cy="2857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DE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Change sub title i.e. year 2007 - 2008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6572296" cy="79690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80" y="6165304"/>
            <a:ext cx="1190229" cy="591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397A4F1-FEFD-4E83-8370-65FEBC5FB7CD}" type="datetime1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2E6E095-9E41-4BE9-88F4-977C05CCA3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51131" y="1600200"/>
            <a:ext cx="4042792" cy="4493096"/>
          </a:xfrm>
        </p:spPr>
        <p:txBody>
          <a:bodyPr/>
          <a:lstStyle>
            <a:lvl1pPr>
              <a:buClr>
                <a:schemeClr val="tx2"/>
              </a:buClr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1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6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4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3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E051-F261-4B3B-9132-18F856D7B272}" type="datetime1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6E095-9E41-4BE9-88F4-977C05CCA3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39616" y="1600200"/>
            <a:ext cx="4042792" cy="4493096"/>
          </a:xfrm>
        </p:spPr>
        <p:txBody>
          <a:bodyPr/>
          <a:lstStyle>
            <a:lvl1pPr>
              <a:buClr>
                <a:schemeClr val="tx2"/>
              </a:buClr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1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6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4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3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177E-24C5-4A7D-85BE-9D42298A9B5D}" type="datetime1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6E095-9E41-4BE9-88F4-977C05CCA3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651131" y="2348880"/>
            <a:ext cx="4042792" cy="3744416"/>
          </a:xfrm>
        </p:spPr>
        <p:txBody>
          <a:bodyPr/>
          <a:lstStyle>
            <a:lvl1pPr>
              <a:buClr>
                <a:schemeClr val="tx2"/>
              </a:buClr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1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6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4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3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39616" y="2348880"/>
            <a:ext cx="4042792" cy="3744416"/>
          </a:xfrm>
        </p:spPr>
        <p:txBody>
          <a:bodyPr/>
          <a:lstStyle>
            <a:lvl1pPr>
              <a:buClr>
                <a:schemeClr val="tx2"/>
              </a:buClr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1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6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4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3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552A-0B33-441B-8720-1D66307623B7}" type="datetime1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6E095-9E41-4BE9-88F4-977C05CCA3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0F2C-B6A3-47E5-A6B9-ABE1B4AF3E64}" type="datetime1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6E095-9E41-4BE9-88F4-977C05CCA3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04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42BA-940D-411D-A88E-4AD26D78FD56}" type="datetime1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4A4"/>
        </a:buClr>
        <a:buSzPct val="9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ADEF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4A4"/>
        </a:buClr>
        <a:buSzPct val="70000"/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ADEF"/>
        </a:buClr>
        <a:buSzPct val="70000"/>
        <a:buFont typeface="Arial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54A4"/>
        </a:buClr>
        <a:buSzPct val="70000"/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mailto:jimgregg@ics.ie" TargetMode="External"/><Relationship Id="rId5" Type="http://schemas.openxmlformats.org/officeDocument/2006/relationships/hyperlink" Target="mailto:davidc@ics.ie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271002"/>
            <a:ext cx="9144000" cy="614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744684"/>
            <a:ext cx="8424936" cy="1838618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noAutofit/>
          </a:bodyPr>
          <a:lstStyle/>
          <a:p>
            <a:pPr algn="ctr" defTabSz="685800">
              <a:spcBef>
                <a:spcPct val="0"/>
              </a:spcBef>
            </a:pPr>
            <a:r>
              <a:rPr lang="en-IE" sz="3200" b="1" dirty="0">
                <a:solidFill>
                  <a:schemeClr val="bg1"/>
                </a:solidFill>
                <a:latin typeface="+mj-lt"/>
              </a:rPr>
              <a:t>Grandis XXI. – Vocational Education for Elderly Care in the 21st century</a:t>
            </a:r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88" y="4290459"/>
            <a:ext cx="914400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827584" y="4557812"/>
            <a:ext cx="3327147" cy="97746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IE" sz="2000" b="1" noProof="0" dirty="0" smtClean="0">
                <a:solidFill>
                  <a:srgbClr val="005581"/>
                </a:solidFill>
                <a:latin typeface="+mj-lt"/>
                <a:ea typeface="+mj-ea"/>
                <a:cs typeface="+mj-cs"/>
              </a:rPr>
              <a:t>Mary Cleary</a:t>
            </a:r>
          </a:p>
          <a:p>
            <a:pPr>
              <a:spcBef>
                <a:spcPct val="0"/>
              </a:spcBef>
            </a:pPr>
            <a:r>
              <a:rPr lang="en-IE" sz="2000" b="1" dirty="0" smtClean="0">
                <a:solidFill>
                  <a:srgbClr val="005581"/>
                </a:solidFill>
                <a:latin typeface="+mj-lt"/>
                <a:ea typeface="+mj-ea"/>
                <a:cs typeface="+mj-cs"/>
              </a:rPr>
              <a:t>David Cleary</a:t>
            </a:r>
            <a:endParaRPr lang="en-IE" sz="2000" b="1" noProof="0" dirty="0" smtClean="0">
              <a:solidFill>
                <a:srgbClr val="005581"/>
              </a:solidFill>
              <a:latin typeface="+mj-lt"/>
              <a:ea typeface="+mj-ea"/>
              <a:cs typeface="+mj-cs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2000" b="1" dirty="0" smtClean="0">
                <a:solidFill>
                  <a:srgbClr val="005581"/>
                </a:solidFill>
                <a:latin typeface="+mj-lt"/>
                <a:ea typeface="+mj-ea"/>
                <a:cs typeface="+mj-cs"/>
              </a:rPr>
              <a:t>ICS/HISI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2000" b="1" dirty="0" smtClean="0">
                <a:solidFill>
                  <a:srgbClr val="005581"/>
                </a:solidFill>
                <a:latin typeface="+mj-lt"/>
                <a:ea typeface="+mj-ea"/>
                <a:cs typeface="+mj-cs"/>
              </a:rPr>
              <a:t>21</a:t>
            </a:r>
            <a:r>
              <a:rPr lang="en-IE" sz="2000" b="1" baseline="30000" dirty="0" smtClean="0">
                <a:solidFill>
                  <a:srgbClr val="005581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IE" sz="2000" b="1" dirty="0" smtClean="0">
                <a:solidFill>
                  <a:srgbClr val="005581"/>
                </a:solidFill>
                <a:latin typeface="+mj-lt"/>
                <a:ea typeface="+mj-ea"/>
                <a:cs typeface="+mj-cs"/>
              </a:rPr>
              <a:t>  June, 2017</a:t>
            </a:r>
            <a:endParaRPr kumimoji="0" lang="en-IE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58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Irish Computer Society 50th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45191"/>
            <a:ext cx="28575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69405" b="85512"/>
          <a:stretch/>
        </p:blipFill>
        <p:spPr>
          <a:xfrm>
            <a:off x="278753" y="242909"/>
            <a:ext cx="2160240" cy="6332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0199" t="61650" r="15353" b="-61650"/>
          <a:stretch/>
        </p:blipFill>
        <p:spPr>
          <a:xfrm>
            <a:off x="3252135" y="2348880"/>
            <a:ext cx="5256584" cy="4351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340270"/>
            <a:ext cx="1872208" cy="16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Not a given, but tendency to:</a:t>
            </a:r>
          </a:p>
          <a:p>
            <a:pPr lvl="1"/>
            <a:r>
              <a:rPr lang="en-IE" dirty="0" smtClean="0"/>
              <a:t>Dementia</a:t>
            </a:r>
          </a:p>
          <a:p>
            <a:pPr lvl="1"/>
            <a:r>
              <a:rPr lang="en-IE" dirty="0" smtClean="0"/>
              <a:t>Fluctuating mental capacity</a:t>
            </a:r>
          </a:p>
          <a:p>
            <a:r>
              <a:rPr lang="en-IE" dirty="0" smtClean="0"/>
              <a:t>Technology has the potential to help</a:t>
            </a:r>
          </a:p>
          <a:p>
            <a:pPr lvl="1"/>
            <a:r>
              <a:rPr lang="en-IE" dirty="0" smtClean="0"/>
              <a:t>Information retrieval</a:t>
            </a:r>
          </a:p>
          <a:p>
            <a:pPr lvl="1"/>
            <a:r>
              <a:rPr lang="en-IE" dirty="0" smtClean="0"/>
              <a:t>Communications</a:t>
            </a:r>
          </a:p>
          <a:p>
            <a:pPr lvl="1"/>
            <a:r>
              <a:rPr lang="en-IE" dirty="0" smtClean="0"/>
              <a:t>Social contact in absence of family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Mental Health and Technology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97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dirty="0" smtClean="0"/>
              <a:t>15% of total population are “non-liners”</a:t>
            </a:r>
          </a:p>
          <a:p>
            <a:r>
              <a:rPr lang="en-IE" dirty="0" smtClean="0"/>
              <a:t>Evidence of increased interest and motivation</a:t>
            </a:r>
          </a:p>
          <a:p>
            <a:pPr lvl="1"/>
            <a:r>
              <a:rPr lang="en-IE" dirty="0" smtClean="0"/>
              <a:t>Employment</a:t>
            </a:r>
          </a:p>
          <a:p>
            <a:pPr lvl="1"/>
            <a:r>
              <a:rPr lang="en-IE" dirty="0" smtClean="0"/>
              <a:t>News, libraries</a:t>
            </a:r>
          </a:p>
          <a:p>
            <a:pPr lvl="1"/>
            <a:r>
              <a:rPr lang="en-IE" dirty="0" smtClean="0"/>
              <a:t>Travel</a:t>
            </a:r>
          </a:p>
          <a:p>
            <a:pPr lvl="1"/>
            <a:r>
              <a:rPr lang="en-IE" dirty="0" smtClean="0"/>
              <a:t>Banking</a:t>
            </a:r>
          </a:p>
          <a:p>
            <a:pPr lvl="1"/>
            <a:r>
              <a:rPr lang="en-IE" dirty="0" smtClean="0"/>
              <a:t>Skype</a:t>
            </a:r>
          </a:p>
          <a:p>
            <a:r>
              <a:rPr lang="en-IE" dirty="0" smtClean="0"/>
              <a:t>Also independent living and reduced isolation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Digital Skills of Seniors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85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Equalskills</a:t>
            </a:r>
            <a:endParaRPr lang="en-IE" dirty="0" smtClean="0"/>
          </a:p>
          <a:p>
            <a:r>
              <a:rPr lang="en-IE" dirty="0" err="1" smtClean="0"/>
              <a:t>BenefIT</a:t>
            </a:r>
            <a:endParaRPr lang="en-IE" dirty="0" smtClean="0"/>
          </a:p>
          <a:p>
            <a:r>
              <a:rPr lang="en-IE" dirty="0" smtClean="0"/>
              <a:t>Age Action Ireland</a:t>
            </a:r>
          </a:p>
          <a:p>
            <a:r>
              <a:rPr lang="en-IE" dirty="0" smtClean="0"/>
              <a:t>Google (Age Engage)</a:t>
            </a:r>
          </a:p>
          <a:p>
            <a:r>
              <a:rPr lang="en-IE" dirty="0" smtClean="0"/>
              <a:t>Making Ireland Click </a:t>
            </a:r>
          </a:p>
          <a:p>
            <a:r>
              <a:rPr lang="en-IE" dirty="0" smtClean="0"/>
              <a:t>An Post (Logon and Learn)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Current Programmes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172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Existing and emerging technologies</a:t>
            </a:r>
          </a:p>
          <a:p>
            <a:r>
              <a:rPr lang="en-IE" dirty="0" smtClean="0"/>
              <a:t>eHealth Ireland’s “eHealth Strategy”</a:t>
            </a:r>
          </a:p>
          <a:p>
            <a:pPr lvl="1"/>
            <a:r>
              <a:rPr lang="en-IE" dirty="0" smtClean="0"/>
              <a:t>EHR Project</a:t>
            </a:r>
          </a:p>
          <a:p>
            <a:pPr lvl="1"/>
            <a:r>
              <a:rPr lang="en-IE" dirty="0" smtClean="0"/>
              <a:t>Move from trial to commercial implementation of monitors like:</a:t>
            </a:r>
          </a:p>
          <a:p>
            <a:pPr lvl="2"/>
            <a:r>
              <a:rPr lang="en-IE" dirty="0" smtClean="0"/>
              <a:t>Glucometers</a:t>
            </a:r>
          </a:p>
          <a:p>
            <a:pPr lvl="2"/>
            <a:r>
              <a:rPr lang="en-IE" dirty="0"/>
              <a:t>L</a:t>
            </a:r>
            <a:r>
              <a:rPr lang="en-IE" dirty="0" smtClean="0"/>
              <a:t>ung </a:t>
            </a:r>
            <a:r>
              <a:rPr lang="en-IE" dirty="0"/>
              <a:t>capacity </a:t>
            </a:r>
            <a:r>
              <a:rPr lang="en-IE" dirty="0" smtClean="0"/>
              <a:t>monitors</a:t>
            </a:r>
          </a:p>
          <a:p>
            <a:pPr lvl="2"/>
            <a:r>
              <a:rPr lang="en-IE" dirty="0"/>
              <a:t>T</a:t>
            </a:r>
            <a:r>
              <a:rPr lang="en-IE" dirty="0" smtClean="0"/>
              <a:t>aking </a:t>
            </a:r>
            <a:r>
              <a:rPr lang="en-IE" dirty="0"/>
              <a:t>and relaying regular measurements to trigger alarms, decision support systems and </a:t>
            </a:r>
            <a:r>
              <a:rPr lang="en-IE" dirty="0" smtClean="0"/>
              <a:t>alerts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Technology to Support Care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63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Linking </a:t>
            </a:r>
            <a:r>
              <a:rPr lang="en-IE" dirty="0"/>
              <a:t>new and existing care applications, sensors </a:t>
            </a:r>
            <a:r>
              <a:rPr lang="en-IE" dirty="0" err="1"/>
              <a:t>etc</a:t>
            </a:r>
            <a:endParaRPr lang="en-IE" dirty="0"/>
          </a:p>
          <a:p>
            <a:r>
              <a:rPr lang="en-IE" dirty="0"/>
              <a:t>Frees up carer time for interaction</a:t>
            </a:r>
          </a:p>
          <a:p>
            <a:r>
              <a:rPr lang="en-IE" dirty="0"/>
              <a:t>Reduces administration</a:t>
            </a:r>
          </a:p>
          <a:p>
            <a:r>
              <a:rPr lang="en-IE" dirty="0"/>
              <a:t>24/7 monitoring</a:t>
            </a:r>
          </a:p>
          <a:p>
            <a:r>
              <a:rPr lang="en-IE" dirty="0"/>
              <a:t>Safer and more supportive of client care</a:t>
            </a:r>
          </a:p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err="1" smtClean="0"/>
              <a:t>ProACT</a:t>
            </a:r>
            <a:r>
              <a:rPr lang="en-IE" dirty="0" smtClean="0"/>
              <a:t> </a:t>
            </a:r>
            <a:r>
              <a:rPr lang="en-IE" dirty="0"/>
              <a:t>Project (TCD)</a:t>
            </a:r>
            <a:br>
              <a:rPr lang="en-IE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79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319695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IE" dirty="0"/>
              <a:t>wireless carer alarms</a:t>
            </a:r>
          </a:p>
          <a:p>
            <a:pPr lvl="0"/>
            <a:r>
              <a:rPr lang="en-IE" dirty="0"/>
              <a:t>smart phones</a:t>
            </a:r>
          </a:p>
          <a:p>
            <a:pPr lvl="0"/>
            <a:r>
              <a:rPr lang="en-IE" dirty="0"/>
              <a:t>pager kits</a:t>
            </a:r>
          </a:p>
          <a:p>
            <a:pPr lvl="0"/>
            <a:r>
              <a:rPr lang="en-IE" dirty="0" smtClean="0"/>
              <a:t>chair </a:t>
            </a:r>
            <a:r>
              <a:rPr lang="en-IE" dirty="0"/>
              <a:t>and mat alarms</a:t>
            </a:r>
          </a:p>
          <a:p>
            <a:pPr lvl="0"/>
            <a:r>
              <a:rPr lang="en-IE" dirty="0"/>
              <a:t>hard of hearing </a:t>
            </a:r>
            <a:r>
              <a:rPr lang="en-IE" dirty="0" err="1"/>
              <a:t>assessories</a:t>
            </a:r>
            <a:endParaRPr lang="en-IE" dirty="0"/>
          </a:p>
          <a:p>
            <a:pPr lvl="0"/>
            <a:r>
              <a:rPr lang="en-IE" dirty="0"/>
              <a:t>clocks, TV and radio remote controls</a:t>
            </a:r>
          </a:p>
          <a:p>
            <a:pPr lvl="0"/>
            <a:r>
              <a:rPr lang="en-IE" dirty="0"/>
              <a:t>amplified smoke and fire alarms</a:t>
            </a:r>
          </a:p>
          <a:p>
            <a:endParaRPr lang="en-I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Non-medical Devices in Use</a:t>
            </a:r>
            <a:endParaRPr lang="en-IE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427542" y="1600200"/>
            <a:ext cx="3754760" cy="31969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7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Arial" pitchFamily="34" charset="0"/>
              <a:buChar char="&gt;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wander and GPS </a:t>
            </a:r>
            <a:r>
              <a:rPr lang="en-IE" dirty="0" smtClean="0"/>
              <a:t>alarms</a:t>
            </a:r>
          </a:p>
          <a:p>
            <a:r>
              <a:rPr lang="en-IE" dirty="0" smtClean="0"/>
              <a:t>motion detection</a:t>
            </a:r>
          </a:p>
          <a:p>
            <a:r>
              <a:rPr lang="en-IE" dirty="0" smtClean="0"/>
              <a:t>bed sensors</a:t>
            </a:r>
          </a:p>
          <a:p>
            <a:r>
              <a:rPr lang="en-IE" dirty="0" smtClean="0"/>
              <a:t>incontinence alarms</a:t>
            </a:r>
          </a:p>
          <a:p>
            <a:r>
              <a:rPr lang="en-IE" dirty="0" smtClean="0"/>
              <a:t>amplified doorbells</a:t>
            </a:r>
          </a:p>
          <a:p>
            <a:r>
              <a:rPr lang="en-IE" dirty="0" smtClean="0"/>
              <a:t>panic buttons</a:t>
            </a:r>
          </a:p>
          <a:p>
            <a:r>
              <a:rPr lang="en-IE" dirty="0" smtClean="0"/>
              <a:t>breathing monitors</a:t>
            </a:r>
          </a:p>
          <a:p>
            <a:r>
              <a:rPr lang="en-IE" dirty="0" smtClean="0"/>
              <a:t>tablets</a:t>
            </a:r>
          </a:p>
          <a:p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4797151"/>
            <a:ext cx="7498734" cy="1203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A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However, although simple to install and</a:t>
            </a:r>
            <a:r>
              <a:rPr kumimoji="0" lang="en-IE" sz="2400" b="0" i="0" u="none" strike="noStrike" kern="1200" cap="none" spc="0" normalizeH="0" noProof="0" dirty="0" smtClean="0">
                <a:ln>
                  <a:noFill/>
                </a:ln>
                <a:solidFill>
                  <a:srgbClr val="0054A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use,</a:t>
            </a:r>
            <a:r>
              <a:rPr kumimoji="0" lang="en-I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A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little</a:t>
            </a:r>
            <a:r>
              <a:rPr kumimoji="0" lang="en-IE" sz="2400" b="0" i="0" u="none" strike="noStrike" kern="1200" cap="none" spc="0" normalizeH="0" noProof="0" dirty="0" smtClean="0">
                <a:ln>
                  <a:noFill/>
                </a:ln>
                <a:solidFill>
                  <a:srgbClr val="0054A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incentive or instruction on value in carer training</a:t>
            </a:r>
            <a:endParaRPr kumimoji="0" lang="en-I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54A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6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Dundalk example:</a:t>
            </a:r>
          </a:p>
          <a:p>
            <a:pPr lvl="1"/>
            <a:r>
              <a:rPr lang="en-IE" dirty="0" smtClean="0"/>
              <a:t>Apartments with &gt;100 sensors </a:t>
            </a:r>
          </a:p>
          <a:p>
            <a:pPr lvl="2"/>
            <a:r>
              <a:rPr lang="en-IE" dirty="0"/>
              <a:t>C</a:t>
            </a:r>
            <a:r>
              <a:rPr lang="en-IE" dirty="0" smtClean="0"/>
              <a:t>onnected </a:t>
            </a:r>
            <a:r>
              <a:rPr lang="en-IE" dirty="0"/>
              <a:t>televisions, touch screen devices and a core network </a:t>
            </a:r>
            <a:r>
              <a:rPr lang="en-IE" dirty="0" smtClean="0"/>
              <a:t>infrastructure</a:t>
            </a:r>
          </a:p>
          <a:p>
            <a:pPr lvl="1"/>
            <a:r>
              <a:rPr lang="en-IE" dirty="0" smtClean="0"/>
              <a:t>Data gathered to improve quality of life</a:t>
            </a:r>
          </a:p>
          <a:p>
            <a:pPr lvl="1"/>
            <a:r>
              <a:rPr lang="en-IE" dirty="0" smtClean="0"/>
              <a:t>“Technology Assisted Living”</a:t>
            </a:r>
          </a:p>
          <a:p>
            <a:pPr lvl="1"/>
            <a:r>
              <a:rPr lang="en-IE" dirty="0" smtClean="0"/>
              <a:t>Feasibility of retro-fitting to existing properties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Purpose-built Facilities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81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 smtClean="0"/>
              <a:t>National Positive Aging Strategy</a:t>
            </a:r>
          </a:p>
          <a:p>
            <a:r>
              <a:rPr lang="en-IE" dirty="0" smtClean="0"/>
              <a:t>Vision:</a:t>
            </a:r>
          </a:p>
          <a:p>
            <a:pPr lvl="1"/>
            <a:r>
              <a:rPr lang="en-IE" dirty="0" smtClean="0"/>
              <a:t>“Enable </a:t>
            </a:r>
            <a:r>
              <a:rPr lang="en-IE" dirty="0"/>
              <a:t>people to age with confidence, security and dignity in their own homes and communities for as long as </a:t>
            </a:r>
            <a:r>
              <a:rPr lang="en-IE" dirty="0" smtClean="0"/>
              <a:t>possible”</a:t>
            </a:r>
          </a:p>
          <a:p>
            <a:r>
              <a:rPr lang="en-IE" dirty="0" smtClean="0"/>
              <a:t>National Carers’ Strategy</a:t>
            </a:r>
          </a:p>
          <a:p>
            <a:pPr lvl="1"/>
            <a:r>
              <a:rPr lang="en-IE" dirty="0" smtClean="0"/>
              <a:t>80% informal carers are &lt;50yrs old themselves</a:t>
            </a:r>
          </a:p>
          <a:p>
            <a:pPr lvl="1"/>
            <a:r>
              <a:rPr lang="en-IE" dirty="0" smtClean="0"/>
              <a:t>Training among </a:t>
            </a:r>
            <a:r>
              <a:rPr lang="en-IE" dirty="0" err="1" smtClean="0"/>
              <a:t>recommentations</a:t>
            </a:r>
            <a:endParaRPr lang="en-IE" dirty="0" smtClean="0"/>
          </a:p>
          <a:p>
            <a:pPr lvl="1"/>
            <a:r>
              <a:rPr lang="en-IE" dirty="0" smtClean="0"/>
              <a:t>Carers best placed to determine needs</a:t>
            </a:r>
          </a:p>
          <a:p>
            <a:pPr lvl="2"/>
            <a:r>
              <a:rPr lang="en-IE" dirty="0" smtClean="0"/>
              <a:t>Fit around caring responsibilities</a:t>
            </a:r>
          </a:p>
          <a:p>
            <a:pPr lvl="1"/>
            <a:r>
              <a:rPr lang="en-IE" dirty="0" smtClean="0"/>
              <a:t>Promote development of accessible living environments for all</a:t>
            </a:r>
          </a:p>
          <a:p>
            <a:pPr lvl="1"/>
            <a:endParaRPr lang="en-IE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Policy Landscape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78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47 respondents from Ireland</a:t>
            </a:r>
          </a:p>
          <a:p>
            <a:pPr lvl="1"/>
            <a:r>
              <a:rPr lang="en-IE" dirty="0" smtClean="0"/>
              <a:t>22 completed on line with no help from survey team (maybe from family)</a:t>
            </a:r>
          </a:p>
          <a:p>
            <a:pPr lvl="1"/>
            <a:r>
              <a:rPr lang="en-IE" dirty="0" smtClean="0"/>
              <a:t>25 were interviewed by survey team/Carers Ireland in homes, at </a:t>
            </a:r>
            <a:r>
              <a:rPr lang="en-IE" dirty="0" err="1" smtClean="0"/>
              <a:t>daycare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Survey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124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Gender breakdown (WHY?)</a:t>
            </a:r>
            <a:endParaRPr lang="en-IE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212512"/>
              </p:ext>
            </p:extLst>
          </p:nvPr>
        </p:nvGraphicFramePr>
        <p:xfrm>
          <a:off x="226429" y="1291919"/>
          <a:ext cx="8551811" cy="442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33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dirty="0" smtClean="0"/>
              <a:t>2016</a:t>
            </a:r>
          </a:p>
          <a:p>
            <a:r>
              <a:rPr lang="en-IE" dirty="0" smtClean="0"/>
              <a:t>12.84% &gt; 65</a:t>
            </a:r>
          </a:p>
          <a:p>
            <a:pPr lvl="1"/>
            <a:r>
              <a:rPr lang="en-IE" dirty="0" smtClean="0"/>
              <a:t>293,577 men, 342,113 women</a:t>
            </a:r>
          </a:p>
          <a:p>
            <a:pPr lvl="1"/>
            <a:r>
              <a:rPr lang="en-IE" dirty="0" smtClean="0"/>
              <a:t>7</a:t>
            </a:r>
            <a:r>
              <a:rPr lang="en-IE" dirty="0"/>
              <a:t>% live in nursing homes or </a:t>
            </a:r>
            <a:r>
              <a:rPr lang="en-IE" dirty="0" smtClean="0"/>
              <a:t>hospitals</a:t>
            </a:r>
          </a:p>
          <a:p>
            <a:pPr lvl="1"/>
            <a:r>
              <a:rPr lang="en-IE" dirty="0" smtClean="0"/>
              <a:t>27</a:t>
            </a:r>
            <a:r>
              <a:rPr lang="en-IE" dirty="0"/>
              <a:t>% live alone at </a:t>
            </a:r>
            <a:r>
              <a:rPr lang="en-IE" dirty="0" smtClean="0"/>
              <a:t>home</a:t>
            </a:r>
          </a:p>
          <a:p>
            <a:pPr lvl="1"/>
            <a:r>
              <a:rPr lang="en-IE" dirty="0" smtClean="0"/>
              <a:t>67</a:t>
            </a:r>
            <a:r>
              <a:rPr lang="en-IE" dirty="0"/>
              <a:t>% live with </a:t>
            </a:r>
            <a:r>
              <a:rPr lang="en-IE" dirty="0" smtClean="0"/>
              <a:t>spouses </a:t>
            </a:r>
          </a:p>
          <a:p>
            <a:pPr lvl="1"/>
            <a:r>
              <a:rPr lang="en-IE" dirty="0" smtClean="0"/>
              <a:t>12.8% avail of Home Care Package Scheme</a:t>
            </a:r>
          </a:p>
          <a:p>
            <a:r>
              <a:rPr lang="en-IE" dirty="0" smtClean="0"/>
              <a:t>Life Expectancy</a:t>
            </a:r>
          </a:p>
          <a:p>
            <a:pPr lvl="1"/>
            <a:r>
              <a:rPr lang="en-IE" dirty="0" smtClean="0"/>
              <a:t>Men</a:t>
            </a:r>
          </a:p>
          <a:p>
            <a:pPr lvl="1"/>
            <a:r>
              <a:rPr lang="en-IE" dirty="0" smtClean="0"/>
              <a:t>Women</a:t>
            </a:r>
          </a:p>
          <a:p>
            <a:pPr lvl="1"/>
            <a:r>
              <a:rPr lang="en-IE" dirty="0" smtClean="0"/>
              <a:t>By 2050 will be 87.5</a:t>
            </a:r>
            <a:endParaRPr lang="en-IE" dirty="0"/>
          </a:p>
          <a:p>
            <a:endParaRPr lang="en-IE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Demographics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7775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dirty="0" smtClean="0"/>
              <a:t>Women (N=25)</a:t>
            </a:r>
          </a:p>
          <a:p>
            <a:r>
              <a:rPr lang="en-IE" dirty="0" smtClean="0"/>
              <a:t>55-64 </a:t>
            </a:r>
          </a:p>
          <a:p>
            <a:pPr lvl="1"/>
            <a:r>
              <a:rPr lang="en-IE" dirty="0" smtClean="0"/>
              <a:t>100% use technology (smartphone, PC and internet)</a:t>
            </a:r>
          </a:p>
          <a:p>
            <a:r>
              <a:rPr lang="en-IE" dirty="0" smtClean="0"/>
              <a:t>65-74</a:t>
            </a:r>
          </a:p>
          <a:p>
            <a:pPr lvl="1"/>
            <a:r>
              <a:rPr lang="en-IE" dirty="0" smtClean="0"/>
              <a:t>33.3% </a:t>
            </a:r>
            <a:r>
              <a:rPr lang="en-IE" dirty="0"/>
              <a:t>use technology (smartphone, PC and internet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/>
              <a:t>33.3% just use smartphone</a:t>
            </a:r>
          </a:p>
          <a:p>
            <a:pPr lvl="1"/>
            <a:r>
              <a:rPr lang="en-IE" dirty="0" smtClean="0"/>
              <a:t>33.3% don’t use any technology</a:t>
            </a:r>
          </a:p>
          <a:p>
            <a:r>
              <a:rPr lang="en-IE" dirty="0" smtClean="0"/>
              <a:t>85+</a:t>
            </a:r>
          </a:p>
          <a:p>
            <a:pPr lvl="1"/>
            <a:r>
              <a:rPr lang="en-IE" dirty="0" smtClean="0"/>
              <a:t>100% </a:t>
            </a:r>
            <a:r>
              <a:rPr lang="en-IE" dirty="0"/>
              <a:t>don’t use any technology</a:t>
            </a:r>
          </a:p>
          <a:p>
            <a:pPr lvl="1"/>
            <a:endParaRPr lang="en-IE" dirty="0" smtClean="0"/>
          </a:p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Technology Use by Age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17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dirty="0"/>
              <a:t>M</a:t>
            </a:r>
            <a:r>
              <a:rPr lang="en-IE" dirty="0" smtClean="0"/>
              <a:t>en (N=22)</a:t>
            </a:r>
          </a:p>
          <a:p>
            <a:r>
              <a:rPr lang="en-IE" dirty="0" smtClean="0"/>
              <a:t>55-64 </a:t>
            </a:r>
          </a:p>
          <a:p>
            <a:pPr lvl="1"/>
            <a:r>
              <a:rPr lang="en-IE" dirty="0" smtClean="0"/>
              <a:t>86% use technology (smartphone, PC and internet)</a:t>
            </a:r>
          </a:p>
          <a:p>
            <a:pPr lvl="1"/>
            <a:r>
              <a:rPr lang="en-IE" dirty="0" smtClean="0"/>
              <a:t>14%</a:t>
            </a:r>
          </a:p>
          <a:p>
            <a:r>
              <a:rPr lang="en-IE" dirty="0" smtClean="0"/>
              <a:t>65-74</a:t>
            </a:r>
          </a:p>
          <a:p>
            <a:pPr lvl="1"/>
            <a:r>
              <a:rPr lang="en-IE" dirty="0"/>
              <a:t>8</a:t>
            </a:r>
            <a:r>
              <a:rPr lang="en-IE" dirty="0" smtClean="0"/>
              <a:t>3% </a:t>
            </a:r>
            <a:r>
              <a:rPr lang="en-IE" dirty="0"/>
              <a:t>use technology (smartphone, PC and internet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/>
              <a:t>17% </a:t>
            </a:r>
            <a:r>
              <a:rPr lang="en-IE" dirty="0"/>
              <a:t>use personal alarm </a:t>
            </a:r>
            <a:r>
              <a:rPr lang="en-IE" dirty="0" smtClean="0"/>
              <a:t>only</a:t>
            </a:r>
          </a:p>
          <a:p>
            <a:r>
              <a:rPr lang="en-IE" dirty="0" smtClean="0"/>
              <a:t>85+</a:t>
            </a:r>
          </a:p>
          <a:p>
            <a:pPr lvl="1"/>
            <a:r>
              <a:rPr lang="en-IE" dirty="0"/>
              <a:t>50% use technology (smartphone, PC and internet)</a:t>
            </a:r>
            <a:endParaRPr lang="en-IE" dirty="0" smtClean="0"/>
          </a:p>
          <a:p>
            <a:pPr lvl="1"/>
            <a:r>
              <a:rPr lang="en-IE" dirty="0"/>
              <a:t>5</a:t>
            </a:r>
            <a:r>
              <a:rPr lang="en-IE" dirty="0" smtClean="0"/>
              <a:t>0% </a:t>
            </a:r>
            <a:r>
              <a:rPr lang="en-IE" dirty="0"/>
              <a:t>don’t use any technology</a:t>
            </a:r>
          </a:p>
          <a:p>
            <a:pPr lvl="1"/>
            <a:endParaRPr lang="en-IE" dirty="0" smtClean="0"/>
          </a:p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Technology Use by Age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603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Loneliness</a:t>
            </a:r>
            <a:endParaRPr lang="en-IE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816184"/>
              </p:ext>
            </p:extLst>
          </p:nvPr>
        </p:nvGraphicFramePr>
        <p:xfrm>
          <a:off x="755576" y="1011197"/>
          <a:ext cx="6624736" cy="565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Loneliness of Technology Users</a:t>
            </a:r>
            <a:endParaRPr lang="en-I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963187"/>
              </p:ext>
            </p:extLst>
          </p:nvPr>
        </p:nvGraphicFramePr>
        <p:xfrm>
          <a:off x="755576" y="1393381"/>
          <a:ext cx="6963508" cy="4821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438631"/>
              </p:ext>
            </p:extLst>
          </p:nvPr>
        </p:nvGraphicFramePr>
        <p:xfrm>
          <a:off x="776302" y="1402686"/>
          <a:ext cx="7593037" cy="470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01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Willingness to Learn Digital Skills</a:t>
            </a:r>
            <a:endParaRPr lang="en-IE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279665"/>
              </p:ext>
            </p:extLst>
          </p:nvPr>
        </p:nvGraphicFramePr>
        <p:xfrm>
          <a:off x="899592" y="1375386"/>
          <a:ext cx="7626388" cy="476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40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Openness to Technology to Help with Care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93939"/>
              </p:ext>
            </p:extLst>
          </p:nvPr>
        </p:nvGraphicFramePr>
        <p:xfrm>
          <a:off x="0" y="1412776"/>
          <a:ext cx="88924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71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896" y="1570990"/>
            <a:ext cx="8229600" cy="4043378"/>
          </a:xfrm>
        </p:spPr>
        <p:txBody>
          <a:bodyPr/>
          <a:lstStyle/>
          <a:p>
            <a:r>
              <a:rPr lang="en-IE" dirty="0" smtClean="0"/>
              <a:t>Digital competence of older people:</a:t>
            </a:r>
          </a:p>
          <a:p>
            <a:pPr lvl="1"/>
            <a:r>
              <a:rPr lang="en-IE" dirty="0" smtClean="0"/>
              <a:t>Increases with age</a:t>
            </a:r>
          </a:p>
          <a:p>
            <a:pPr lvl="1"/>
            <a:r>
              <a:rPr lang="en-IE" dirty="0" smtClean="0"/>
              <a:t>55-64 group - 90%+ confident with technology</a:t>
            </a:r>
          </a:p>
          <a:p>
            <a:pPr lvl="1"/>
            <a:r>
              <a:rPr lang="en-IE" dirty="0" smtClean="0"/>
              <a:t>65-74 </a:t>
            </a:r>
            <a:r>
              <a:rPr lang="en-IE" dirty="0"/>
              <a:t>group - </a:t>
            </a:r>
            <a:r>
              <a:rPr lang="en-IE" dirty="0" smtClean="0"/>
              <a:t>66%+ </a:t>
            </a:r>
            <a:r>
              <a:rPr lang="en-IE" dirty="0"/>
              <a:t>confident with technology</a:t>
            </a:r>
          </a:p>
          <a:p>
            <a:pPr lvl="1"/>
            <a:r>
              <a:rPr lang="en-IE" dirty="0" smtClean="0"/>
              <a:t>75-84 </a:t>
            </a:r>
            <a:r>
              <a:rPr lang="en-IE" dirty="0"/>
              <a:t>group - </a:t>
            </a:r>
            <a:r>
              <a:rPr lang="en-IE" dirty="0" smtClean="0"/>
              <a:t>57%+ </a:t>
            </a:r>
            <a:r>
              <a:rPr lang="en-IE" dirty="0"/>
              <a:t>confident with </a:t>
            </a:r>
            <a:r>
              <a:rPr lang="en-IE" dirty="0" smtClean="0"/>
              <a:t>technology</a:t>
            </a:r>
          </a:p>
          <a:p>
            <a:pPr lvl="1"/>
            <a:r>
              <a:rPr lang="en-IE" dirty="0" smtClean="0"/>
              <a:t>85+ </a:t>
            </a:r>
            <a:r>
              <a:rPr lang="en-IE" smtClean="0"/>
              <a:t>20% confident </a:t>
            </a:r>
            <a:r>
              <a:rPr lang="en-IE" dirty="0"/>
              <a:t>with technology</a:t>
            </a:r>
          </a:p>
          <a:p>
            <a:pPr lvl="1"/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22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271002"/>
            <a:ext cx="9144000" cy="6143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248" y="2996952"/>
            <a:ext cx="8631240" cy="10797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IE" sz="3600" dirty="0" smtClean="0">
                <a:solidFill>
                  <a:srgbClr val="33CCFF"/>
                </a:solidFill>
                <a:latin typeface="+mj-lt"/>
                <a:ea typeface="+mj-ea"/>
                <a:cs typeface="+mj-cs"/>
              </a:rPr>
              <a:t>Mary Cleary		</a:t>
            </a:r>
            <a:r>
              <a:rPr lang="en-IE" sz="3600" dirty="0" smtClean="0">
                <a:solidFill>
                  <a:srgbClr val="33CCFF"/>
                </a:solidFill>
                <a:latin typeface="+mj-lt"/>
                <a:ea typeface="+mj-ea"/>
                <a:cs typeface="+mj-cs"/>
                <a:hlinkClick r:id="rId4"/>
              </a:rPr>
              <a:t>mary@ics.ie</a:t>
            </a:r>
            <a:endParaRPr lang="en-IE" sz="3600" dirty="0" smtClean="0">
              <a:solidFill>
                <a:srgbClr val="33CCFF"/>
              </a:solidFill>
              <a:latin typeface="+mj-lt"/>
              <a:ea typeface="+mj-ea"/>
              <a:cs typeface="+mj-cs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3600" dirty="0" smtClean="0">
                <a:solidFill>
                  <a:srgbClr val="33CCFF"/>
                </a:solidFill>
                <a:latin typeface="+mj-lt"/>
                <a:ea typeface="+mj-ea"/>
                <a:cs typeface="+mj-cs"/>
              </a:rPr>
              <a:t>David Cleary		</a:t>
            </a:r>
            <a:r>
              <a:rPr lang="en-IE" sz="3600" dirty="0" smtClean="0">
                <a:solidFill>
                  <a:srgbClr val="33CCFF"/>
                </a:solidFill>
                <a:latin typeface="+mj-lt"/>
                <a:ea typeface="+mj-ea"/>
                <a:cs typeface="+mj-cs"/>
                <a:hlinkClick r:id="rId5"/>
              </a:rPr>
              <a:t>davidc@ics.ie</a:t>
            </a:r>
            <a:r>
              <a:rPr lang="en-IE" sz="3600" dirty="0" smtClean="0">
                <a:solidFill>
                  <a:srgbClr val="33CC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88" y="766073"/>
            <a:ext cx="7772400" cy="972641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noAutofit/>
          </a:bodyPr>
          <a:lstStyle/>
          <a:p>
            <a:pPr algn="ctr" defTabSz="685800">
              <a:spcBef>
                <a:spcPct val="0"/>
              </a:spcBef>
            </a:pPr>
            <a:r>
              <a:rPr lang="en-GB" sz="5400" dirty="0" smtClean="0">
                <a:solidFill>
                  <a:schemeClr val="bg1"/>
                </a:solidFill>
                <a:latin typeface="Arial"/>
              </a:rPr>
              <a:t>Thank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-36512" y="4293096"/>
            <a:ext cx="9180512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539552" y="4437112"/>
            <a:ext cx="3327147" cy="97746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IE" sz="2400" b="1" noProof="0" dirty="0" smtClean="0">
                <a:solidFill>
                  <a:srgbClr val="005581"/>
                </a:solidFill>
                <a:latin typeface="+mj-lt"/>
                <a:ea typeface="+mj-ea"/>
                <a:cs typeface="+mj-cs"/>
              </a:rPr>
              <a:t>Mary Cleary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2400" b="1" dirty="0" smtClean="0">
                <a:solidFill>
                  <a:srgbClr val="005581"/>
                </a:solidFill>
                <a:latin typeface="+mj-lt"/>
                <a:ea typeface="+mj-ea"/>
                <a:cs typeface="+mj-cs"/>
              </a:rPr>
              <a:t>ICS/HISI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2400" b="1" dirty="0" smtClean="0">
                <a:solidFill>
                  <a:srgbClr val="005581"/>
                </a:solidFill>
                <a:latin typeface="+mj-lt"/>
                <a:ea typeface="+mj-ea"/>
                <a:cs typeface="+mj-cs"/>
              </a:rPr>
              <a:t>21</a:t>
            </a:r>
            <a:r>
              <a:rPr lang="en-IE" sz="2400" b="1" baseline="30000" dirty="0" smtClean="0">
                <a:solidFill>
                  <a:srgbClr val="005581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IE" sz="2400" b="1" dirty="0" smtClean="0">
                <a:solidFill>
                  <a:srgbClr val="005581"/>
                </a:solidFill>
                <a:latin typeface="+mj-lt"/>
                <a:ea typeface="+mj-ea"/>
                <a:cs typeface="+mj-cs"/>
              </a:rPr>
              <a:t>  June, 2017</a:t>
            </a:r>
            <a:endParaRPr kumimoji="0" lang="en-IE" sz="2400" b="1" i="0" u="none" strike="noStrike" kern="1200" cap="none" spc="0" normalizeH="0" baseline="0" noProof="0" dirty="0" smtClean="0">
              <a:ln>
                <a:noFill/>
              </a:ln>
              <a:solidFill>
                <a:srgbClr val="00558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Irish Computer Society 50th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45191"/>
            <a:ext cx="28575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7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Residential – 4.8% in 2006</a:t>
            </a:r>
          </a:p>
          <a:p>
            <a:pPr lvl="1"/>
            <a:r>
              <a:rPr lang="en-IE" dirty="0" smtClean="0"/>
              <a:t>Well-regulated, both public and private</a:t>
            </a:r>
          </a:p>
          <a:p>
            <a:pPr lvl="1"/>
            <a:r>
              <a:rPr lang="en-IE" dirty="0"/>
              <a:t>Qualification required</a:t>
            </a:r>
          </a:p>
          <a:p>
            <a:pPr lvl="1"/>
            <a:r>
              <a:rPr lang="en-IE" dirty="0" smtClean="0"/>
              <a:t>Managed by HIQA (Health Information and Quality Authority)</a:t>
            </a:r>
          </a:p>
          <a:p>
            <a:r>
              <a:rPr lang="en-IE" dirty="0" smtClean="0"/>
              <a:t>Homecare </a:t>
            </a:r>
            <a:endParaRPr lang="en-IE" dirty="0"/>
          </a:p>
          <a:p>
            <a:pPr lvl="1"/>
            <a:r>
              <a:rPr lang="en-IE" dirty="0" smtClean="0"/>
              <a:t>54,601 in 2011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Care Services in Ireland – over 65’s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066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/>
              <a:t>Informal</a:t>
            </a:r>
          </a:p>
          <a:p>
            <a:pPr lvl="1"/>
            <a:r>
              <a:rPr lang="en-IE" dirty="0" smtClean="0"/>
              <a:t>Family members</a:t>
            </a:r>
          </a:p>
          <a:p>
            <a:pPr lvl="1"/>
            <a:r>
              <a:rPr lang="en-IE" dirty="0" smtClean="0"/>
              <a:t>Carers allowance from gov’t</a:t>
            </a:r>
          </a:p>
          <a:p>
            <a:pPr lvl="1"/>
            <a:r>
              <a:rPr lang="en-IE" dirty="0" smtClean="0"/>
              <a:t>Commercial private providers</a:t>
            </a:r>
          </a:p>
          <a:p>
            <a:pPr lvl="1"/>
            <a:r>
              <a:rPr lang="en-IE" dirty="0" smtClean="0"/>
              <a:t>Unregulated, some voluntary codes</a:t>
            </a:r>
          </a:p>
          <a:p>
            <a:r>
              <a:rPr lang="en-IE" dirty="0" smtClean="0"/>
              <a:t>Formal – HSE (Health Service Executive) funded</a:t>
            </a:r>
          </a:p>
          <a:p>
            <a:pPr lvl="1"/>
            <a:r>
              <a:rPr lang="en-IE" dirty="0" smtClean="0"/>
              <a:t>Supplied by public and private providers (contract)</a:t>
            </a:r>
          </a:p>
          <a:p>
            <a:pPr lvl="1"/>
            <a:r>
              <a:rPr lang="en-IE" dirty="0" smtClean="0"/>
              <a:t>Free to all</a:t>
            </a:r>
          </a:p>
          <a:p>
            <a:pPr lvl="1"/>
            <a:r>
              <a:rPr lang="en-IE" dirty="0" smtClean="0"/>
              <a:t>Limited availability due to budgets</a:t>
            </a: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Homecare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3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 fontScale="85000" lnSpcReduction="20000"/>
          </a:bodyPr>
          <a:lstStyle/>
          <a:p>
            <a:r>
              <a:rPr lang="en-IE" dirty="0" smtClean="0"/>
              <a:t>Personal care</a:t>
            </a:r>
          </a:p>
          <a:p>
            <a:r>
              <a:rPr lang="en-IE" dirty="0" smtClean="0"/>
              <a:t>Social contact</a:t>
            </a:r>
          </a:p>
          <a:p>
            <a:r>
              <a:rPr lang="en-IE" dirty="0" smtClean="0"/>
              <a:t>Health services as needed</a:t>
            </a:r>
          </a:p>
          <a:p>
            <a:pPr lvl="1"/>
            <a:r>
              <a:rPr lang="en-IE" dirty="0" smtClean="0"/>
              <a:t>Nursing</a:t>
            </a:r>
          </a:p>
          <a:p>
            <a:pPr lvl="1"/>
            <a:r>
              <a:rPr lang="en-IE" dirty="0" smtClean="0"/>
              <a:t>Physiotherapy</a:t>
            </a:r>
          </a:p>
          <a:p>
            <a:pPr lvl="1"/>
            <a:r>
              <a:rPr lang="en-IE" dirty="0" smtClean="0"/>
              <a:t>Occupational Therapy</a:t>
            </a:r>
          </a:p>
          <a:p>
            <a:r>
              <a:rPr lang="en-IE" dirty="0" smtClean="0"/>
              <a:t>Special equipment (bathroom, bedroom </a:t>
            </a:r>
            <a:r>
              <a:rPr lang="en-IE" dirty="0" err="1" smtClean="0"/>
              <a:t>etc</a:t>
            </a:r>
            <a:r>
              <a:rPr lang="en-IE" dirty="0" smtClean="0"/>
              <a:t>)</a:t>
            </a:r>
          </a:p>
          <a:p>
            <a:r>
              <a:rPr lang="en-IE" dirty="0" smtClean="0"/>
              <a:t>No evidence of technological devices routinely provided</a:t>
            </a:r>
          </a:p>
          <a:p>
            <a:r>
              <a:rPr lang="en-IE" dirty="0" smtClean="0"/>
              <a:t>No training of carers in safety, monitoring or communication devices</a:t>
            </a:r>
          </a:p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Formal Homecare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15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Imperative for innovation as complementary interventions</a:t>
            </a:r>
          </a:p>
          <a:p>
            <a:pPr lvl="1"/>
            <a:r>
              <a:rPr lang="en-IE" dirty="0" smtClean="0"/>
              <a:t>Increased demand, reliance and cost</a:t>
            </a:r>
          </a:p>
          <a:p>
            <a:r>
              <a:rPr lang="en-IE" dirty="0" smtClean="0"/>
              <a:t>Challenges</a:t>
            </a:r>
          </a:p>
          <a:p>
            <a:pPr lvl="1"/>
            <a:r>
              <a:rPr lang="en-IE" dirty="0" smtClean="0"/>
              <a:t>Acceptability by over 65’s as viable option</a:t>
            </a:r>
          </a:p>
          <a:p>
            <a:pPr lvl="1"/>
            <a:r>
              <a:rPr lang="en-IE" dirty="0" smtClean="0"/>
              <a:t>Ability of carers to use and assist clients to use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Changing Landscape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47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Funded carers must have QQI Level 5 qualification (NFQ)</a:t>
            </a:r>
          </a:p>
          <a:p>
            <a:r>
              <a:rPr lang="en-IE" dirty="0" smtClean="0"/>
              <a:t>“Care Assistant (Care for the Elderly) Traineeship Programme”</a:t>
            </a:r>
          </a:p>
          <a:p>
            <a:pPr lvl="1"/>
            <a:r>
              <a:rPr lang="en-IE" dirty="0" smtClean="0"/>
              <a:t>36 weeks full time</a:t>
            </a:r>
          </a:p>
          <a:p>
            <a:pPr lvl="2"/>
            <a:r>
              <a:rPr lang="en-IE" dirty="0" smtClean="0"/>
              <a:t>16 weeks classroom</a:t>
            </a:r>
          </a:p>
          <a:p>
            <a:pPr lvl="2"/>
            <a:r>
              <a:rPr lang="en-IE" dirty="0" smtClean="0"/>
              <a:t>15 weeks blended classroom and on the job (host employer</a:t>
            </a:r>
          </a:p>
          <a:p>
            <a:pPr lvl="2"/>
            <a:r>
              <a:rPr lang="en-IE" dirty="0" smtClean="0"/>
              <a:t>5 weeks host employer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Current Training for Carers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92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IE" dirty="0"/>
              <a:t>Care Support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E" dirty="0"/>
              <a:t>Safety &amp; Health at Work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E" dirty="0"/>
              <a:t>Care Skills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E" dirty="0"/>
              <a:t>Communications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E" dirty="0"/>
              <a:t>Work Experience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E" dirty="0"/>
              <a:t>Palliative Care Support 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E" dirty="0"/>
              <a:t>Care of the Older Person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E" dirty="0"/>
              <a:t>Nursing Theory &amp; Practice </a:t>
            </a:r>
          </a:p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3100" dirty="0" smtClean="0"/>
              <a:t/>
            </a:r>
            <a:br>
              <a:rPr lang="en-IE" sz="3100" dirty="0" smtClean="0"/>
            </a:br>
            <a:r>
              <a:rPr lang="en-IE" dirty="0" smtClean="0"/>
              <a:t>Care </a:t>
            </a:r>
            <a:r>
              <a:rPr lang="en-IE" dirty="0"/>
              <a:t>Assistant (Care for the Elderly) </a:t>
            </a:r>
            <a:r>
              <a:rPr lang="en-IE" dirty="0" smtClean="0"/>
              <a:t>Traineeship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27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By and large, healthy</a:t>
            </a:r>
          </a:p>
          <a:p>
            <a:r>
              <a:rPr lang="en-IE" dirty="0" smtClean="0"/>
              <a:t>Chronic conditions more common in over 65’s</a:t>
            </a:r>
          </a:p>
          <a:p>
            <a:pPr lvl="1"/>
            <a:r>
              <a:rPr lang="en-IE" dirty="0" smtClean="0"/>
              <a:t>Heart</a:t>
            </a:r>
          </a:p>
          <a:p>
            <a:pPr lvl="1"/>
            <a:r>
              <a:rPr lang="en-IE" dirty="0" smtClean="0"/>
              <a:t>Hypertension</a:t>
            </a:r>
          </a:p>
          <a:p>
            <a:pPr lvl="1"/>
            <a:r>
              <a:rPr lang="en-IE" dirty="0" smtClean="0"/>
              <a:t>Diabetes</a:t>
            </a:r>
          </a:p>
          <a:p>
            <a:pPr lvl="1"/>
            <a:r>
              <a:rPr lang="en-IE" dirty="0"/>
              <a:t>Musculoskeletal </a:t>
            </a:r>
            <a:r>
              <a:rPr lang="en-IE" dirty="0" smtClean="0"/>
              <a:t>pain</a:t>
            </a:r>
          </a:p>
          <a:p>
            <a:pPr lvl="1"/>
            <a:r>
              <a:rPr lang="en-IE" dirty="0" err="1" smtClean="0"/>
              <a:t>Multimorbidity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Care Recipients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45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Sskills2012templat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0054A4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ICSskills2012template</Template>
  <TotalTime>39059</TotalTime>
  <Words>955</Words>
  <Application>Microsoft Macintosh PowerPoint</Application>
  <PresentationFormat>On-screen Show (4:3)</PresentationFormat>
  <Paragraphs>224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Courier New</vt:lpstr>
      <vt:lpstr>Times New Roman</vt:lpstr>
      <vt:lpstr>Arial</vt:lpstr>
      <vt:lpstr>ICSskills2012template</vt:lpstr>
      <vt:lpstr>PowerPoint Presentation</vt:lpstr>
      <vt:lpstr>Demographics</vt:lpstr>
      <vt:lpstr>Care Services in Ireland – over 65’s</vt:lpstr>
      <vt:lpstr>Homecare</vt:lpstr>
      <vt:lpstr>Formal Homecare</vt:lpstr>
      <vt:lpstr>Changing Landscape</vt:lpstr>
      <vt:lpstr>Current Training for Carers</vt:lpstr>
      <vt:lpstr> Care Assistant (Care for the Elderly) Traineeship </vt:lpstr>
      <vt:lpstr>Care Recipients</vt:lpstr>
      <vt:lpstr>Mental Health and Technology</vt:lpstr>
      <vt:lpstr>Digital Skills of Seniors</vt:lpstr>
      <vt:lpstr>Current Programmes</vt:lpstr>
      <vt:lpstr>Technology to Support Care</vt:lpstr>
      <vt:lpstr> ProACT Project (TCD) </vt:lpstr>
      <vt:lpstr>Non-medical Devices in Use</vt:lpstr>
      <vt:lpstr>Purpose-built Facilities</vt:lpstr>
      <vt:lpstr>Policy Landscape</vt:lpstr>
      <vt:lpstr>Survey</vt:lpstr>
      <vt:lpstr>Gender breakdown (WHY?)</vt:lpstr>
      <vt:lpstr>Technology Use by Age</vt:lpstr>
      <vt:lpstr>Technology Use by Age</vt:lpstr>
      <vt:lpstr>Loneliness</vt:lpstr>
      <vt:lpstr>Loneliness of Technology Users</vt:lpstr>
      <vt:lpstr>Willingness to Learn Digital Skills</vt:lpstr>
      <vt:lpstr>Openness to Technology to Help with Care</vt:lpstr>
      <vt:lpstr>Conclusion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sharon</dc:creator>
  <cp:lastModifiedBy>Zsolt Lengyel</cp:lastModifiedBy>
  <cp:revision>388</cp:revision>
  <cp:lastPrinted>2016-10-24T08:30:35Z</cp:lastPrinted>
  <dcterms:created xsi:type="dcterms:W3CDTF">2012-04-13T13:46:56Z</dcterms:created>
  <dcterms:modified xsi:type="dcterms:W3CDTF">2017-06-22T21:40:55Z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