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dexcom.com/hu-HU" TargetMode="External"/><Relationship Id="rId4" Type="http://schemas.openxmlformats.org/officeDocument/2006/relationships/hyperlink" Target="https://cue.me/#inflammation" TargetMode="Externa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itunes.apple.com/us/app/anticoagevaluator/id609795286?mt=8" TargetMode="External"/><Relationship Id="rId4" Type="http://schemas.openxmlformats.org/officeDocument/2006/relationships/hyperlink" Target="https://itunes.apple.com/us/app/visualdx/id348177521?mt=8" TargetMode="Externa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itunes.apple.com/us/app/visualdx/id348177521?mt=8" TargetMode="External"/><Relationship Id="rId4" Type="http://schemas.openxmlformats.org/officeDocument/2006/relationships/hyperlink" Target="https://itunes.apple.com/us/app/human-activity-tracker/id692721875?mt=8" TargetMode="Externa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mydario.com" TargetMode="External"/><Relationship Id="rId4" Type="http://schemas.openxmlformats.org/officeDocument/2006/relationships/hyperlink" Target="http://www.ebay.com/itm/DS18-Waterproof-GPS-Tracker-SOS-Call-Kids-Children-Smart-Watch-For-Android-iOS/391760592007?_trksid=p2047675.c100005.m1851&amp;_trkparms=aid%3D222007%26algo%3DSIM.MBE%26ao%3D2%26asc%3D41375%26meid%3D601d05237023466397b61788f8d03f6b%26pid%3D100005%26rk%3D6%26rkt%3D6%26sd%3D172719933757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http://www.dexcom.com/hu-HU</a:t>
            </a:r>
          </a:p>
          <a:p>
            <a:pPr/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https://cue.me/#inflammation</a:t>
            </a: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https://itunes.apple.com/us/app/anticoagevaluator/id609795286?mt=8</a:t>
            </a:r>
          </a:p>
          <a:p>
            <a:pPr/>
          </a:p>
          <a:p>
            <a:pPr/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https://itunes.apple.com/us/app/visualdx/id348177521?mt=8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https://itunes.apple.com/us/app/visualdx/id348177521?mt=8</a:t>
            </a:r>
          </a:p>
          <a:p>
            <a:pPr/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https://itunes.apple.com/us/app/human-activity-tracker/id692721875?mt=8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http://mydario.com</a:t>
            </a:r>
          </a:p>
          <a:p>
            <a:pPr/>
          </a:p>
          <a:p>
            <a:pPr/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://www.ebay.com/itm/DS18-Waterproof-GPS-Tracker-SOS-Call-Kids-Children-Smart-Watch-For-Android-iOS/391760592007?_trksid=p2047675.c100005.m1851&amp;_trkparms=aid%3D222007%26algo%3DSIM.MBE%26ao%3D2%26asc%3D41375%26meid%3D601d05237023466397b61788f8d03f6b%26pid%3D100005%26rk%3D6%26rkt%3D6%26sd%3D172719933757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Relationship Id="rId4" Type="http://schemas.openxmlformats.org/officeDocument/2006/relationships/image" Target="../media/image5.tif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6.tif"/><Relationship Id="rId8" Type="http://schemas.openxmlformats.org/officeDocument/2006/relationships/image" Target="../media/image5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7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58.png"/><Relationship Id="rId4" Type="http://schemas.openxmlformats.org/officeDocument/2006/relationships/image" Target="../media/image3.jpeg"/><Relationship Id="rId5" Type="http://schemas.openxmlformats.org/officeDocument/2006/relationships/image" Target="../media/image59.png"/><Relationship Id="rId6" Type="http://schemas.openxmlformats.org/officeDocument/2006/relationships/image" Target="../media/image8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.tif"/><Relationship Id="rId14" Type="http://schemas.openxmlformats.org/officeDocument/2006/relationships/image" Target="../media/image17.png"/><Relationship Id="rId15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view of ICT-based telecare systems and home care services for Ambient Assisted Living"/>
          <p:cNvSpPr txBox="1"/>
          <p:nvPr>
            <p:ph type="ctrTitle"/>
          </p:nvPr>
        </p:nvSpPr>
        <p:spPr>
          <a:xfrm>
            <a:off x="355600" y="3257550"/>
            <a:ext cx="12293600" cy="32385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Review of ICT-based telecare systems and home care services for Ambient Assisted Living </a:t>
            </a:r>
          </a:p>
        </p:txBody>
      </p:sp>
      <p:sp>
        <p:nvSpPr>
          <p:cNvPr id="120" name="Lengyel Zsolt"/>
          <p:cNvSpPr txBox="1"/>
          <p:nvPr>
            <p:ph type="subTitle" sz="quarter" idx="1"/>
          </p:nvPr>
        </p:nvSpPr>
        <p:spPr>
          <a:xfrm>
            <a:off x="355600" y="6625166"/>
            <a:ext cx="12293600" cy="1295401"/>
          </a:xfrm>
          <a:prstGeom prst="rect">
            <a:avLst/>
          </a:prstGeom>
        </p:spPr>
        <p:txBody>
          <a:bodyPr/>
          <a:lstStyle/>
          <a:p>
            <a:pPr/>
            <a:r>
              <a:t>Lengyel Zsolt</a:t>
            </a:r>
          </a:p>
        </p:txBody>
      </p:sp>
      <p:pic>
        <p:nvPicPr>
          <p:cNvPr id="121" name="GR-logo-transparent-background.png" descr="GR-logo-transparent-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018" y="364694"/>
            <a:ext cx="6297985" cy="403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rompt logo (1) copy.png" descr="Prompt logo (1)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9614" y="7452121"/>
            <a:ext cx="2794001" cy="106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pps"/>
          <p:cNvSpPr txBox="1"/>
          <p:nvPr/>
        </p:nvSpPr>
        <p:spPr>
          <a:xfrm>
            <a:off x="5693412" y="303553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227" name="General"/>
          <p:cNvSpPr txBox="1"/>
          <p:nvPr/>
        </p:nvSpPr>
        <p:spPr>
          <a:xfrm>
            <a:off x="5961191" y="1436346"/>
            <a:ext cx="1549972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General</a:t>
            </a:r>
          </a:p>
        </p:txBody>
      </p:sp>
      <p:pic>
        <p:nvPicPr>
          <p:cNvPr id="22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26" y="2703236"/>
            <a:ext cx="6619014" cy="2453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0565" y="3230588"/>
            <a:ext cx="2085530" cy="2085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2041" y="5939234"/>
            <a:ext cx="2085530" cy="20855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Screen Shot 2017-06-20 at 13.17.29.png"/>
          <p:cNvGrpSpPr/>
          <p:nvPr/>
        </p:nvGrpSpPr>
        <p:grpSpPr>
          <a:xfrm>
            <a:off x="7243101" y="6732231"/>
            <a:ext cx="4597401" cy="1447801"/>
            <a:chOff x="0" y="0"/>
            <a:chExt cx="4597400" cy="1447800"/>
          </a:xfrm>
        </p:grpSpPr>
        <p:pic>
          <p:nvPicPr>
            <p:cNvPr id="232" name="Screen Shot 2017-06-20 at 13.17.29.png" descr="Screen Shot 2017-06-20 at 13.17.29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900" y="50800"/>
              <a:ext cx="4419600" cy="1206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Screen Shot 2017-06-20 at 13.17.29.png" descr="Screen Shot 2017-06-20 at 13.17.29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597400" cy="1447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Devices"/>
          <p:cNvSpPr txBox="1"/>
          <p:nvPr/>
        </p:nvSpPr>
        <p:spPr>
          <a:xfrm>
            <a:off x="5001585" y="303553"/>
            <a:ext cx="346918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Devices</a:t>
            </a:r>
          </a:p>
        </p:txBody>
      </p:sp>
      <p:sp>
        <p:nvSpPr>
          <p:cNvPr id="236" name="Wearable"/>
          <p:cNvSpPr txBox="1"/>
          <p:nvPr/>
        </p:nvSpPr>
        <p:spPr>
          <a:xfrm>
            <a:off x="1176310" y="2982383"/>
            <a:ext cx="19846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Wearable </a:t>
            </a:r>
          </a:p>
        </p:txBody>
      </p:sp>
      <p:pic>
        <p:nvPicPr>
          <p:cNvPr id="237" name="Screen Shot 2017-06-19 at 19.30.34.png" descr="Screen Shot 2017-06-19 at 19.30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739" y="4552156"/>
            <a:ext cx="1875317" cy="204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Screen Shot 2017-06-19 at 19.29.15.png" descr="Screen Shot 2017-06-19 at 19.29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728" y="3780010"/>
            <a:ext cx="2205787" cy="301337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tandalone (no app required)"/>
          <p:cNvSpPr txBox="1"/>
          <p:nvPr/>
        </p:nvSpPr>
        <p:spPr>
          <a:xfrm>
            <a:off x="7406973" y="2347383"/>
            <a:ext cx="542858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Standalone (no app required)</a:t>
            </a:r>
          </a:p>
        </p:txBody>
      </p:sp>
      <p:pic>
        <p:nvPicPr>
          <p:cNvPr id="240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77739" y="5426643"/>
            <a:ext cx="2887048" cy="962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Screen Shot 2017-06-20 at 13.33.26.png"/>
          <p:cNvGrpSpPr/>
          <p:nvPr/>
        </p:nvGrpSpPr>
        <p:grpSpPr>
          <a:xfrm>
            <a:off x="9183165" y="3237119"/>
            <a:ext cx="2205788" cy="1910076"/>
            <a:chOff x="0" y="0"/>
            <a:chExt cx="2205786" cy="1910075"/>
          </a:xfrm>
        </p:grpSpPr>
        <p:pic>
          <p:nvPicPr>
            <p:cNvPr id="242" name="Screen Shot 2017-06-20 at 13.33.26.png" descr="Screen Shot 2017-06-20 at 13.33.2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900" y="50800"/>
              <a:ext cx="2027987" cy="16687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Screen Shot 2017-06-20 at 13.33.26.png" descr="Screen Shot 2017-06-20 at 13.33.26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205787" cy="1910076"/>
            </a:xfrm>
            <a:prstGeom prst="rect">
              <a:avLst/>
            </a:prstGeom>
            <a:effectLst/>
          </p:spPr>
        </p:pic>
      </p:grpSp>
      <p:sp>
        <p:nvSpPr>
          <p:cNvPr id="244" name="https://cue.me"/>
          <p:cNvSpPr txBox="1"/>
          <p:nvPr/>
        </p:nvSpPr>
        <p:spPr>
          <a:xfrm>
            <a:off x="5050129" y="6720416"/>
            <a:ext cx="264653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https://cue.me</a:t>
            </a:r>
          </a:p>
        </p:txBody>
      </p:sp>
      <p:grpSp>
        <p:nvGrpSpPr>
          <p:cNvPr id="247" name="pasted-image.tiff"/>
          <p:cNvGrpSpPr/>
          <p:nvPr/>
        </p:nvGrpSpPr>
        <p:grpSpPr>
          <a:xfrm>
            <a:off x="387950" y="7091296"/>
            <a:ext cx="3195811" cy="920137"/>
            <a:chOff x="0" y="0"/>
            <a:chExt cx="3195809" cy="920135"/>
          </a:xfrm>
        </p:grpSpPr>
        <p:pic>
          <p:nvPicPr>
            <p:cNvPr id="246" name="pasted-image.tiff" descr="pasted-image.tif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900" y="50800"/>
              <a:ext cx="3018010" cy="6788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" name="pasted-image.tiff" descr="pasted-image.tiff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195810" cy="920136"/>
            </a:xfrm>
            <a:prstGeom prst="rect">
              <a:avLst/>
            </a:prstGeom>
            <a:effectLst/>
          </p:spPr>
        </p:pic>
      </p:grpSp>
      <p:sp>
        <p:nvSpPr>
          <p:cNvPr id="248" name="Not wearable"/>
          <p:cNvSpPr txBox="1"/>
          <p:nvPr/>
        </p:nvSpPr>
        <p:spPr>
          <a:xfrm>
            <a:off x="5202237" y="3772335"/>
            <a:ext cx="26003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 wearable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Screen Shot 2017-06-21 at 10.36.11.png"/>
          <p:cNvGrpSpPr/>
          <p:nvPr/>
        </p:nvGrpSpPr>
        <p:grpSpPr>
          <a:xfrm>
            <a:off x="1187185" y="4142184"/>
            <a:ext cx="4879425" cy="4171759"/>
            <a:chOff x="0" y="0"/>
            <a:chExt cx="4879424" cy="4171758"/>
          </a:xfrm>
        </p:grpSpPr>
        <p:pic>
          <p:nvPicPr>
            <p:cNvPr id="251" name="Screen Shot 2017-06-21 at 10.36.11.png" descr="Screen Shot 2017-06-21 at 10.36.1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701625" cy="39304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0" name="Screen Shot 2017-06-21 at 10.36.11.png" descr="Screen Shot 2017-06-21 at 10.36.1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79425" cy="4171759"/>
            </a:xfrm>
            <a:prstGeom prst="rect">
              <a:avLst/>
            </a:prstGeom>
            <a:effectLst/>
          </p:spPr>
        </p:pic>
      </p:grpSp>
      <p:sp>
        <p:nvSpPr>
          <p:cNvPr id="253" name="Cardiogram - Watch your Heart Rate &amp; Health…"/>
          <p:cNvSpPr txBox="1"/>
          <p:nvPr/>
        </p:nvSpPr>
        <p:spPr>
          <a:xfrm>
            <a:off x="7205957" y="6529916"/>
            <a:ext cx="526214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Cardiogram - Watch your Heart Rate &amp; Health</a:t>
            </a:r>
            <a:endParaRPr sz="1700">
              <a:solidFill>
                <a:srgbClr val="595959"/>
              </a:solidFill>
            </a:endParaRPr>
          </a:p>
          <a:p>
            <a:pPr>
              <a:defRPr sz="3800"/>
            </a:pPr>
            <a:r>
              <a:t>By Cardiogram, Inc.</a:t>
            </a:r>
          </a:p>
        </p:txBody>
      </p:sp>
      <p:sp>
        <p:nvSpPr>
          <p:cNvPr id="254" name="FallSafety Pro – Fall Detection &amp; Man Down Alarm…"/>
          <p:cNvSpPr txBox="1"/>
          <p:nvPr/>
        </p:nvSpPr>
        <p:spPr>
          <a:xfrm>
            <a:off x="275035" y="8403166"/>
            <a:ext cx="98886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FallSafety Pro – Fall Detection &amp; Man Down Alarm</a:t>
            </a:r>
          </a:p>
          <a:p>
            <a:pPr>
              <a:defRPr sz="3800"/>
            </a:pPr>
            <a:r>
              <a:t>By Tidyware, LLC</a:t>
            </a:r>
          </a:p>
        </p:txBody>
      </p:sp>
      <p:grpSp>
        <p:nvGrpSpPr>
          <p:cNvPr id="257" name="Screen Shot 2017-06-21 at 10.38.37.png"/>
          <p:cNvGrpSpPr/>
          <p:nvPr/>
        </p:nvGrpSpPr>
        <p:grpSpPr>
          <a:xfrm>
            <a:off x="6773068" y="1210005"/>
            <a:ext cx="6127924" cy="5314231"/>
            <a:chOff x="0" y="0"/>
            <a:chExt cx="6127923" cy="5314229"/>
          </a:xfrm>
        </p:grpSpPr>
        <p:pic>
          <p:nvPicPr>
            <p:cNvPr id="256" name="Screen Shot 2017-06-21 at 10.38.37.png" descr="Screen Shot 2017-06-21 at 10.38.3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5950124" cy="50729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Screen Shot 2017-06-21 at 10.38.37.png" descr="Screen Shot 2017-06-21 at 10.38.37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127924" cy="5314230"/>
            </a:xfrm>
            <a:prstGeom prst="rect">
              <a:avLst/>
            </a:prstGeom>
            <a:effectLst/>
          </p:spPr>
        </p:pic>
      </p:grpSp>
      <p:pic>
        <p:nvPicPr>
          <p:cNvPr id="258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7987" y="1894372"/>
            <a:ext cx="3589347" cy="424612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Devices"/>
          <p:cNvSpPr txBox="1"/>
          <p:nvPr/>
        </p:nvSpPr>
        <p:spPr>
          <a:xfrm>
            <a:off x="5001585" y="303553"/>
            <a:ext cx="346918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Devices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Screen Shot 2017-06-21 at 10.52.28.png"/>
          <p:cNvGrpSpPr/>
          <p:nvPr/>
        </p:nvGrpSpPr>
        <p:grpSpPr>
          <a:xfrm>
            <a:off x="2380323" y="1737981"/>
            <a:ext cx="7886701" cy="4635501"/>
            <a:chOff x="0" y="0"/>
            <a:chExt cx="7886700" cy="4635500"/>
          </a:xfrm>
        </p:grpSpPr>
        <p:pic>
          <p:nvPicPr>
            <p:cNvPr id="262" name="Screen Shot 2017-06-21 at 10.52.28.png" descr="Screen Shot 2017-06-21 at 10.52.2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900" y="50800"/>
              <a:ext cx="7708900" cy="439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Screen Shot 2017-06-21 at 10.52.28.png" descr="Screen Shot 2017-06-21 at 10.52.28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886700" cy="4635500"/>
            </a:xfrm>
            <a:prstGeom prst="rect">
              <a:avLst/>
            </a:prstGeom>
            <a:effectLst/>
          </p:spPr>
        </p:pic>
      </p:grpSp>
      <p:sp>
        <p:nvSpPr>
          <p:cNvPr id="264" name="Dario Blood Glucose…"/>
          <p:cNvSpPr txBox="1"/>
          <p:nvPr/>
        </p:nvSpPr>
        <p:spPr>
          <a:xfrm>
            <a:off x="4279036" y="6350000"/>
            <a:ext cx="439407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Dario Blood Glucose </a:t>
            </a:r>
          </a:p>
          <a:p>
            <a:pPr>
              <a:defRPr sz="3800"/>
            </a:pPr>
            <a:r>
              <a:t>Management System</a:t>
            </a:r>
          </a:p>
        </p:txBody>
      </p:sp>
      <p:sp>
        <p:nvSpPr>
          <p:cNvPr id="265" name="Devices"/>
          <p:cNvSpPr txBox="1"/>
          <p:nvPr/>
        </p:nvSpPr>
        <p:spPr>
          <a:xfrm>
            <a:off x="5001585" y="303553"/>
            <a:ext cx="346918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Devices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s-l1600.jpg"/>
          <p:cNvGrpSpPr/>
          <p:nvPr/>
        </p:nvGrpSpPr>
        <p:grpSpPr>
          <a:xfrm>
            <a:off x="6643492" y="4581591"/>
            <a:ext cx="3413523" cy="3477023"/>
            <a:chOff x="0" y="0"/>
            <a:chExt cx="3413521" cy="3477021"/>
          </a:xfrm>
        </p:grpSpPr>
        <p:pic>
          <p:nvPicPr>
            <p:cNvPr id="270" name="s-l1600.jpg" descr="s-l160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235722" cy="32357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9" name="s-l1600.jpg" descr="s-l1600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13522" cy="3477022"/>
            </a:xfrm>
            <a:prstGeom prst="rect">
              <a:avLst/>
            </a:prstGeom>
            <a:effectLst/>
          </p:spPr>
        </p:pic>
      </p:grpSp>
      <p:sp>
        <p:nvSpPr>
          <p:cNvPr id="272" name="DS18 Waterproof GPS Tracker SOS Call Kids Children Smart Watch For Android iOS"/>
          <p:cNvSpPr txBox="1"/>
          <p:nvPr/>
        </p:nvSpPr>
        <p:spPr>
          <a:xfrm>
            <a:off x="3841647" y="8104716"/>
            <a:ext cx="901721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DS18 Waterproof GPS Tracker SOS Call Kids Children Smart Watch For Android iOS</a:t>
            </a:r>
            <a:endParaRPr sz="1300"/>
          </a:p>
        </p:txBody>
      </p:sp>
      <p:sp>
        <p:nvSpPr>
          <p:cNvPr id="273" name="25 EUR"/>
          <p:cNvSpPr txBox="1"/>
          <p:nvPr/>
        </p:nvSpPr>
        <p:spPr>
          <a:xfrm>
            <a:off x="10229275" y="6195483"/>
            <a:ext cx="15039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25 EUR</a:t>
            </a:r>
          </a:p>
        </p:txBody>
      </p:sp>
      <p:grpSp>
        <p:nvGrpSpPr>
          <p:cNvPr id="276" name="s-l1600-1.jpg"/>
          <p:cNvGrpSpPr/>
          <p:nvPr/>
        </p:nvGrpSpPr>
        <p:grpSpPr>
          <a:xfrm>
            <a:off x="512979" y="3437929"/>
            <a:ext cx="4210875" cy="3794440"/>
            <a:chOff x="0" y="0"/>
            <a:chExt cx="4210874" cy="3794438"/>
          </a:xfrm>
        </p:grpSpPr>
        <p:pic>
          <p:nvPicPr>
            <p:cNvPr id="275" name="s-l1600-1.jpg" descr="s-l1600-1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4033075" cy="35531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4" name="s-l1600-1.jpg" descr="s-l1600-1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210875" cy="3794439"/>
            </a:xfrm>
            <a:prstGeom prst="rect">
              <a:avLst/>
            </a:prstGeom>
            <a:effectLst/>
          </p:spPr>
        </p:pic>
      </p:grpSp>
      <p:sp>
        <p:nvSpPr>
          <p:cNvPr id="277" name="35 EUR"/>
          <p:cNvSpPr txBox="1"/>
          <p:nvPr/>
        </p:nvSpPr>
        <p:spPr>
          <a:xfrm>
            <a:off x="2086558" y="2647949"/>
            <a:ext cx="15039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35 EUR</a:t>
            </a:r>
          </a:p>
        </p:txBody>
      </p:sp>
      <p:pic>
        <p:nvPicPr>
          <p:cNvPr id="278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5576" y="-227674"/>
            <a:ext cx="5322293" cy="5322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279" name="Devices"/>
          <p:cNvSpPr txBox="1"/>
          <p:nvPr/>
        </p:nvSpPr>
        <p:spPr>
          <a:xfrm>
            <a:off x="5001585" y="303553"/>
            <a:ext cx="346918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Devices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Screen Shot 2017-06-21 at 15.37.36.png"/>
          <p:cNvGrpSpPr/>
          <p:nvPr/>
        </p:nvGrpSpPr>
        <p:grpSpPr>
          <a:xfrm>
            <a:off x="6286632" y="5880100"/>
            <a:ext cx="6273801" cy="3581400"/>
            <a:chOff x="0" y="0"/>
            <a:chExt cx="6273800" cy="3581400"/>
          </a:xfrm>
        </p:grpSpPr>
        <p:pic>
          <p:nvPicPr>
            <p:cNvPr id="282" name="Screen Shot 2017-06-21 at 15.37.36.png" descr="Screen Shot 2017-06-21 at 15.37.3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096000" cy="3340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1" name="Screen Shot 2017-06-21 at 15.37.36.png" descr="Screen Shot 2017-06-21 at 15.37.3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273800" cy="3581400"/>
            </a:xfrm>
            <a:prstGeom prst="rect">
              <a:avLst/>
            </a:prstGeom>
            <a:effectLst/>
          </p:spPr>
        </p:pic>
      </p:grpSp>
      <p:grpSp>
        <p:nvGrpSpPr>
          <p:cNvPr id="286" name="Screen Shot 2017-06-21 at 15.38.00 copy.png"/>
          <p:cNvGrpSpPr/>
          <p:nvPr/>
        </p:nvGrpSpPr>
        <p:grpSpPr>
          <a:xfrm>
            <a:off x="374782" y="256248"/>
            <a:ext cx="7835901" cy="2832101"/>
            <a:chOff x="0" y="0"/>
            <a:chExt cx="7835900" cy="2832100"/>
          </a:xfrm>
        </p:grpSpPr>
        <p:pic>
          <p:nvPicPr>
            <p:cNvPr id="285" name="Screen Shot 2017-06-21 at 15.38.00 copy.png" descr="Screen Shot 2017-06-21 at 15.38.00 copy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7658100" cy="2590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4" name="Screen Shot 2017-06-21 at 15.38.00 copy.png" descr="Screen Shot 2017-06-21 at 15.38.00 copy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835900" cy="2832100"/>
            </a:xfrm>
            <a:prstGeom prst="rect">
              <a:avLst/>
            </a:prstGeom>
            <a:effectLst/>
          </p:spPr>
        </p:pic>
      </p:grpSp>
      <p:grpSp>
        <p:nvGrpSpPr>
          <p:cNvPr id="289" name="Screen Shot 2017-06-21 at 15.38.48.png"/>
          <p:cNvGrpSpPr/>
          <p:nvPr/>
        </p:nvGrpSpPr>
        <p:grpSpPr>
          <a:xfrm>
            <a:off x="1363265" y="3201557"/>
            <a:ext cx="6096001" cy="2565401"/>
            <a:chOff x="0" y="0"/>
            <a:chExt cx="6096000" cy="2565400"/>
          </a:xfrm>
        </p:grpSpPr>
        <p:pic>
          <p:nvPicPr>
            <p:cNvPr id="288" name="Screen Shot 2017-06-21 at 15.38.48.png" descr="Screen Shot 2017-06-21 at 15.38.4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900" y="50800"/>
              <a:ext cx="5918200" cy="2324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7" name="Screen Shot 2017-06-21 at 15.38.48.png" descr="Screen Shot 2017-06-21 at 15.38.48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096000" cy="2565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hank You for your attention"/>
          <p:cNvSpPr txBox="1"/>
          <p:nvPr>
            <p:ph type="title"/>
          </p:nvPr>
        </p:nvSpPr>
        <p:spPr>
          <a:xfrm>
            <a:off x="355600" y="3657600"/>
            <a:ext cx="12293600" cy="2438400"/>
          </a:xfrm>
          <a:prstGeom prst="rect">
            <a:avLst/>
          </a:prstGeom>
        </p:spPr>
        <p:txBody>
          <a:bodyPr/>
          <a:lstStyle/>
          <a:p>
            <a:pPr/>
            <a:r>
              <a:t>Thank You for your attention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pasted-image.png"/>
          <p:cNvGrpSpPr/>
          <p:nvPr/>
        </p:nvGrpSpPr>
        <p:grpSpPr>
          <a:xfrm>
            <a:off x="202320" y="418301"/>
            <a:ext cx="7294281" cy="7357781"/>
            <a:chOff x="0" y="0"/>
            <a:chExt cx="7294279" cy="7357779"/>
          </a:xfrm>
        </p:grpSpPr>
        <p:pic>
          <p:nvPicPr>
            <p:cNvPr id="125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7116480" cy="71164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pasted-image.png" descr="pasted-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94280" cy="7357780"/>
            </a:xfrm>
            <a:prstGeom prst="rect">
              <a:avLst/>
            </a:prstGeom>
            <a:effectLst/>
          </p:spPr>
        </p:pic>
      </p:grpSp>
      <p:grpSp>
        <p:nvGrpSpPr>
          <p:cNvPr id="129" name="pasted-image.png"/>
          <p:cNvGrpSpPr/>
          <p:nvPr/>
        </p:nvGrpSpPr>
        <p:grpSpPr>
          <a:xfrm>
            <a:off x="5425433" y="1201557"/>
            <a:ext cx="6842920" cy="5221097"/>
            <a:chOff x="0" y="0"/>
            <a:chExt cx="6842918" cy="5221096"/>
          </a:xfrm>
        </p:grpSpPr>
        <p:pic>
          <p:nvPicPr>
            <p:cNvPr id="128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6665119" cy="4979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pasted-image.png" descr="pasted-imag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842919" cy="52210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437" y="3172447"/>
            <a:ext cx="2244984" cy="2244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9460" y="2824890"/>
            <a:ext cx="1610236" cy="1610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8841" y="3000049"/>
            <a:ext cx="1259918" cy="1259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70399" y="1189445"/>
            <a:ext cx="1875316" cy="1875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27566" y="3478579"/>
            <a:ext cx="1160983" cy="1160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png" descr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28509" y="4514458"/>
            <a:ext cx="1875317" cy="1684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ng" descr="pasted-image.png"/>
          <p:cNvPicPr>
            <a:picLocks noChangeAspect="1"/>
          </p:cNvPicPr>
          <p:nvPr/>
        </p:nvPicPr>
        <p:blipFill>
          <a:blip r:embed="rId9">
            <a:extLst/>
          </a:blip>
          <a:srcRect l="0" t="0" r="0" b="0"/>
          <a:stretch>
            <a:fillRect/>
          </a:stretch>
        </p:blipFill>
        <p:spPr>
          <a:xfrm>
            <a:off x="3211695" y="4522056"/>
            <a:ext cx="876053" cy="876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ng" descr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05095" y="4545417"/>
            <a:ext cx="829181" cy="82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chrome1600.png" descr="chrome16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56603" y="5427379"/>
            <a:ext cx="1094935" cy="1094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firefox-logo-icon-15.png" descr="firefox-logo-icon-15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2085" y="5277363"/>
            <a:ext cx="967657" cy="967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tiff" descr="pasted-image.tif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165818" y="5660048"/>
            <a:ext cx="967657" cy="96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App"/>
          <p:cNvSpPr txBox="1"/>
          <p:nvPr/>
        </p:nvSpPr>
        <p:spPr>
          <a:xfrm>
            <a:off x="2491973" y="7266140"/>
            <a:ext cx="88537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App</a:t>
            </a:r>
          </a:p>
        </p:txBody>
      </p:sp>
      <p:sp>
        <p:nvSpPr>
          <p:cNvPr id="143" name="Device"/>
          <p:cNvSpPr txBox="1"/>
          <p:nvPr/>
        </p:nvSpPr>
        <p:spPr>
          <a:xfrm>
            <a:off x="9390839" y="7385049"/>
            <a:ext cx="136244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Device</a:t>
            </a:r>
          </a:p>
        </p:txBody>
      </p:sp>
      <p:pic>
        <p:nvPicPr>
          <p:cNvPr id="144" name="Screen Shot 2017-06-19 at 19.29.15.png" descr="Screen Shot 2017-06-19 at 19.29.15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664265" y="1341610"/>
            <a:ext cx="2205787" cy="3013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creen Shot 2017-06-19 at 19.30.34.png" descr="Screen Shot 2017-06-19 at 19.30.3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495209" y="5094023"/>
            <a:ext cx="1875317" cy="204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9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whole" bldLvl="1" animBg="1" rev="0" advAuto="0" spid="137" grpId="1"/>
      <p:bldP build="whole" bldLvl="1" animBg="1" rev="0" advAuto="0" spid="139" grpId="3"/>
      <p:bldP build="whole" bldLvl="1" animBg="1" rev="0" advAuto="0" spid="141" grpId="5"/>
      <p:bldP build="whole" bldLvl="1" animBg="1" rev="0" advAuto="0" spid="140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pps"/>
          <p:cNvSpPr txBox="1"/>
          <p:nvPr/>
        </p:nvSpPr>
        <p:spPr>
          <a:xfrm>
            <a:off x="5459635" y="401790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150" name="Educational"/>
          <p:cNvSpPr txBox="1"/>
          <p:nvPr/>
        </p:nvSpPr>
        <p:spPr>
          <a:xfrm>
            <a:off x="5423247" y="1534583"/>
            <a:ext cx="2158306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Educational</a:t>
            </a:r>
          </a:p>
        </p:txBody>
      </p:sp>
      <p:grpSp>
        <p:nvGrpSpPr>
          <p:cNvPr id="153" name="Screen Shot 2017-06-20 at 12.10.27.png"/>
          <p:cNvGrpSpPr/>
          <p:nvPr/>
        </p:nvGrpSpPr>
        <p:grpSpPr>
          <a:xfrm>
            <a:off x="6962509" y="3289112"/>
            <a:ext cx="5765472" cy="4487438"/>
            <a:chOff x="0" y="0"/>
            <a:chExt cx="5765470" cy="4487437"/>
          </a:xfrm>
        </p:grpSpPr>
        <p:pic>
          <p:nvPicPr>
            <p:cNvPr id="152" name="Screen Shot 2017-06-20 at 12.10.27.png" descr="Screen Shot 2017-06-20 at 12.10.2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587671" cy="42461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Screen Shot 2017-06-20 at 12.10.27.png" descr="Screen Shot 2017-06-20 at 12.10.2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65471" cy="4487438"/>
            </a:xfrm>
            <a:prstGeom prst="rect">
              <a:avLst/>
            </a:prstGeom>
            <a:effectLst/>
          </p:spPr>
        </p:pic>
      </p:grpSp>
      <p:sp>
        <p:nvSpPr>
          <p:cNvPr id="154" name="Complete Anatomy…"/>
          <p:cNvSpPr txBox="1"/>
          <p:nvPr/>
        </p:nvSpPr>
        <p:spPr>
          <a:xfrm>
            <a:off x="7884256" y="7995875"/>
            <a:ext cx="392197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Complete Anatomy</a:t>
            </a:r>
            <a:endParaRPr sz="1700">
              <a:solidFill>
                <a:srgbClr val="595959"/>
              </a:solidFill>
            </a:endParaRPr>
          </a:p>
          <a:p>
            <a:pPr>
              <a:defRPr sz="2700"/>
            </a:pPr>
            <a:r>
              <a:t>By 3D4Medical.com, LLC</a:t>
            </a:r>
          </a:p>
        </p:txBody>
      </p:sp>
      <p:sp>
        <p:nvSpPr>
          <p:cNvPr id="155" name="Visible Anatomy…"/>
          <p:cNvSpPr txBox="1"/>
          <p:nvPr/>
        </p:nvSpPr>
        <p:spPr>
          <a:xfrm>
            <a:off x="1376339" y="7486649"/>
            <a:ext cx="321669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Visible Anatomy</a:t>
            </a:r>
            <a:endParaRPr sz="1700">
              <a:solidFill>
                <a:srgbClr val="595959"/>
              </a:solidFill>
            </a:endParaRPr>
          </a:p>
          <a:p>
            <a:pPr>
              <a:defRPr sz="2700"/>
            </a:pPr>
            <a:r>
              <a:t>By Eddie Quah</a:t>
            </a:r>
          </a:p>
        </p:txBody>
      </p:sp>
      <p:grpSp>
        <p:nvGrpSpPr>
          <p:cNvPr id="158" name="Screen Shot 2017-06-20 at 12.13.17.png"/>
          <p:cNvGrpSpPr/>
          <p:nvPr/>
        </p:nvGrpSpPr>
        <p:grpSpPr>
          <a:xfrm>
            <a:off x="392972" y="2959430"/>
            <a:ext cx="5521691" cy="4387010"/>
            <a:chOff x="0" y="0"/>
            <a:chExt cx="5521690" cy="4387008"/>
          </a:xfrm>
        </p:grpSpPr>
        <p:pic>
          <p:nvPicPr>
            <p:cNvPr id="157" name="Screen Shot 2017-06-20 at 12.13.17.png" descr="Screen Shot 2017-06-20 at 12.13.1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5343891" cy="41457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Screen Shot 2017-06-20 at 12.13.17.png" descr="Screen Shot 2017-06-20 at 12.13.17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21691" cy="43870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pps"/>
          <p:cNvSpPr txBox="1"/>
          <p:nvPr/>
        </p:nvSpPr>
        <p:spPr>
          <a:xfrm>
            <a:off x="5459635" y="401790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161" name="Diagnostic"/>
          <p:cNvSpPr txBox="1"/>
          <p:nvPr/>
        </p:nvSpPr>
        <p:spPr>
          <a:xfrm>
            <a:off x="5513771" y="1534583"/>
            <a:ext cx="1977258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Diagnostic</a:t>
            </a:r>
          </a:p>
        </p:txBody>
      </p:sp>
      <p:sp>
        <p:nvSpPr>
          <p:cNvPr id="162" name="AnticoagEvaluator…"/>
          <p:cNvSpPr txBox="1"/>
          <p:nvPr/>
        </p:nvSpPr>
        <p:spPr>
          <a:xfrm>
            <a:off x="1047574" y="7622116"/>
            <a:ext cx="484893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AnticoagEvaluator</a:t>
            </a:r>
          </a:p>
          <a:p>
            <a:pPr>
              <a:defRPr sz="2700"/>
            </a:pPr>
            <a:r>
              <a:t>By American College of Cardiology</a:t>
            </a:r>
          </a:p>
        </p:txBody>
      </p:sp>
      <p:grpSp>
        <p:nvGrpSpPr>
          <p:cNvPr id="165" name="Screen Shot 2017-06-20 at 12.20.38.png"/>
          <p:cNvGrpSpPr/>
          <p:nvPr/>
        </p:nvGrpSpPr>
        <p:grpSpPr>
          <a:xfrm>
            <a:off x="689636" y="2614083"/>
            <a:ext cx="5564809" cy="4886270"/>
            <a:chOff x="0" y="0"/>
            <a:chExt cx="5564808" cy="4886269"/>
          </a:xfrm>
        </p:grpSpPr>
        <p:pic>
          <p:nvPicPr>
            <p:cNvPr id="164" name="Screen Shot 2017-06-20 at 12.20.38.png" descr="Screen Shot 2017-06-20 at 12.20.3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900" y="50800"/>
              <a:ext cx="5387009" cy="46449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Screen Shot 2017-06-20 at 12.20.38.png" descr="Screen Shot 2017-06-20 at 12.20.38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64809" cy="4886270"/>
            </a:xfrm>
            <a:prstGeom prst="rect">
              <a:avLst/>
            </a:prstGeom>
            <a:effectLst/>
          </p:spPr>
        </p:pic>
      </p:grpSp>
      <p:sp>
        <p:nvSpPr>
          <p:cNvPr id="166" name="VisualDx…"/>
          <p:cNvSpPr txBox="1"/>
          <p:nvPr/>
        </p:nvSpPr>
        <p:spPr>
          <a:xfrm>
            <a:off x="8858949" y="7622116"/>
            <a:ext cx="245516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VisualDx</a:t>
            </a:r>
          </a:p>
          <a:p>
            <a:pPr>
              <a:defRPr sz="2700"/>
            </a:pPr>
            <a:r>
              <a:t>By Logical Images</a:t>
            </a:r>
          </a:p>
        </p:txBody>
      </p:sp>
      <p:grpSp>
        <p:nvGrpSpPr>
          <p:cNvPr id="169" name="Screen Shot 2017-06-20 at 12.27.51.png"/>
          <p:cNvGrpSpPr/>
          <p:nvPr/>
        </p:nvGrpSpPr>
        <p:grpSpPr>
          <a:xfrm>
            <a:off x="7143465" y="2673761"/>
            <a:ext cx="5501501" cy="4766915"/>
            <a:chOff x="0" y="0"/>
            <a:chExt cx="5501499" cy="4766914"/>
          </a:xfrm>
        </p:grpSpPr>
        <p:pic>
          <p:nvPicPr>
            <p:cNvPr id="168" name="Screen Shot 2017-06-20 at 12.27.51.png" descr="Screen Shot 2017-06-20 at 12.27.5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900" y="50800"/>
              <a:ext cx="5323700" cy="45256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Screen Shot 2017-06-20 at 12.27.51.png" descr="Screen Shot 2017-06-20 at 12.27.51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501500" cy="47669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pps"/>
          <p:cNvSpPr txBox="1"/>
          <p:nvPr/>
        </p:nvSpPr>
        <p:spPr>
          <a:xfrm>
            <a:off x="5459635" y="401790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174" name="Measuring"/>
          <p:cNvSpPr txBox="1"/>
          <p:nvPr/>
        </p:nvSpPr>
        <p:spPr>
          <a:xfrm>
            <a:off x="5532301" y="1534583"/>
            <a:ext cx="1940198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Measuring</a:t>
            </a:r>
          </a:p>
        </p:txBody>
      </p:sp>
      <p:sp>
        <p:nvSpPr>
          <p:cNvPr id="175" name="Instant Heart Rate+: Heart Rate &amp; Pulse Monitor…"/>
          <p:cNvSpPr txBox="1"/>
          <p:nvPr/>
        </p:nvSpPr>
        <p:spPr>
          <a:xfrm>
            <a:off x="-453431" y="8341926"/>
            <a:ext cx="1112460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Instant Heart Rate+: Heart Rate &amp; Pulse Monitor</a:t>
            </a:r>
            <a:endParaRPr sz="1700">
              <a:solidFill>
                <a:srgbClr val="595959"/>
              </a:solidFill>
            </a:endParaRPr>
          </a:p>
          <a:p>
            <a:pPr>
              <a:defRPr sz="3800"/>
            </a:pPr>
            <a:r>
              <a:t>By Azumio Inc.</a:t>
            </a:r>
          </a:p>
        </p:txBody>
      </p:sp>
      <p:grpSp>
        <p:nvGrpSpPr>
          <p:cNvPr id="178" name="Screen Shot 2017-06-20 at 12.33.18.png"/>
          <p:cNvGrpSpPr/>
          <p:nvPr/>
        </p:nvGrpSpPr>
        <p:grpSpPr>
          <a:xfrm>
            <a:off x="2114880" y="3427214"/>
            <a:ext cx="5573799" cy="4867816"/>
            <a:chOff x="0" y="0"/>
            <a:chExt cx="5573798" cy="4867815"/>
          </a:xfrm>
        </p:grpSpPr>
        <p:pic>
          <p:nvPicPr>
            <p:cNvPr id="177" name="Screen Shot 2017-06-20 at 12.33.18.png" descr="Screen Shot 2017-06-20 at 12.33.1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900" y="50800"/>
              <a:ext cx="5395999" cy="46265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Screen Shot 2017-06-20 at 12.33.18.png" descr="Screen Shot 2017-06-20 at 12.33.18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73799" cy="4867816"/>
            </a:xfrm>
            <a:prstGeom prst="rect">
              <a:avLst/>
            </a:prstGeom>
            <a:effectLst/>
          </p:spPr>
        </p:pic>
      </p:grpSp>
      <p:sp>
        <p:nvSpPr>
          <p:cNvPr id="179" name="Human - Activity Tracker…"/>
          <p:cNvSpPr txBox="1"/>
          <p:nvPr/>
        </p:nvSpPr>
        <p:spPr>
          <a:xfrm>
            <a:off x="8086274" y="6218766"/>
            <a:ext cx="48336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Human - Activity Tracker</a:t>
            </a:r>
            <a:endParaRPr sz="1700">
              <a:solidFill>
                <a:srgbClr val="595959"/>
              </a:solidFill>
            </a:endParaRPr>
          </a:p>
          <a:p>
            <a:pPr>
              <a:defRPr sz="3800"/>
            </a:pPr>
            <a:r>
              <a:t>By Human</a:t>
            </a:r>
          </a:p>
        </p:txBody>
      </p:sp>
      <p:grpSp>
        <p:nvGrpSpPr>
          <p:cNvPr id="182" name="Screen Shot 2017-06-20 at 12.35.45.png"/>
          <p:cNvGrpSpPr/>
          <p:nvPr/>
        </p:nvGrpSpPr>
        <p:grpSpPr>
          <a:xfrm>
            <a:off x="9055316" y="532738"/>
            <a:ext cx="2895601" cy="5816601"/>
            <a:chOff x="0" y="0"/>
            <a:chExt cx="2895600" cy="5816600"/>
          </a:xfrm>
        </p:grpSpPr>
        <p:pic>
          <p:nvPicPr>
            <p:cNvPr id="181" name="Screen Shot 2017-06-20 at 12.35.45.png" descr="Screen Shot 2017-06-20 at 12.35.4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900" y="50800"/>
              <a:ext cx="2717800" cy="5575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" name="Screen Shot 2017-06-20 at 12.35.45.png" descr="Screen Shot 2017-06-20 at 12.35.45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95600" cy="5816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pps"/>
          <p:cNvSpPr txBox="1"/>
          <p:nvPr/>
        </p:nvSpPr>
        <p:spPr>
          <a:xfrm>
            <a:off x="2357545" y="2217020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187" name="Tracker"/>
          <p:cNvSpPr txBox="1"/>
          <p:nvPr/>
        </p:nvSpPr>
        <p:spPr>
          <a:xfrm>
            <a:off x="2679349" y="3349812"/>
            <a:ext cx="1441922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Tracker</a:t>
            </a:r>
          </a:p>
        </p:txBody>
      </p:sp>
      <p:sp>
        <p:nvSpPr>
          <p:cNvPr id="188" name="Apps"/>
          <p:cNvSpPr txBox="1"/>
          <p:nvPr/>
        </p:nvSpPr>
        <p:spPr>
          <a:xfrm>
            <a:off x="8223087" y="223990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189" name="Games for mental health"/>
          <p:cNvSpPr txBox="1"/>
          <p:nvPr/>
        </p:nvSpPr>
        <p:spPr>
          <a:xfrm>
            <a:off x="6986326" y="1356783"/>
            <a:ext cx="4559053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Games for mental health</a:t>
            </a:r>
          </a:p>
        </p:txBody>
      </p:sp>
      <p:grpSp>
        <p:nvGrpSpPr>
          <p:cNvPr id="192" name="Screen Shot 2017-06-20 at 12.49.06.png"/>
          <p:cNvGrpSpPr/>
          <p:nvPr/>
        </p:nvGrpSpPr>
        <p:grpSpPr>
          <a:xfrm>
            <a:off x="922635" y="4239565"/>
            <a:ext cx="4684417" cy="4113295"/>
            <a:chOff x="0" y="0"/>
            <a:chExt cx="4684415" cy="4113294"/>
          </a:xfrm>
        </p:grpSpPr>
        <p:pic>
          <p:nvPicPr>
            <p:cNvPr id="191" name="Screen Shot 2017-06-20 at 12.49.06.png" descr="Screen Shot 2017-06-20 at 12.49.0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506616" cy="38719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Screen Shot 2017-06-20 at 12.49.06.png" descr="Screen Shot 2017-06-20 at 12.49.0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84416" cy="4113295"/>
            </a:xfrm>
            <a:prstGeom prst="rect">
              <a:avLst/>
            </a:prstGeom>
            <a:effectLst/>
          </p:spPr>
        </p:pic>
      </p:grpSp>
      <p:sp>
        <p:nvSpPr>
          <p:cNvPr id="193" name="Calorie Counter &amp; Diet Tracker…"/>
          <p:cNvSpPr txBox="1"/>
          <p:nvPr/>
        </p:nvSpPr>
        <p:spPr>
          <a:xfrm>
            <a:off x="224051" y="8349379"/>
            <a:ext cx="635251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Calorie Counter &amp; Diet Tracker </a:t>
            </a:r>
          </a:p>
          <a:p>
            <a:pPr>
              <a:defRPr sz="3800"/>
            </a:pPr>
            <a:r>
              <a:t>By MyFitnessPal.com</a:t>
            </a:r>
          </a:p>
        </p:txBody>
      </p:sp>
      <p:grpSp>
        <p:nvGrpSpPr>
          <p:cNvPr id="196" name="Screen Shot 2017-06-20 at 12.51.24.png"/>
          <p:cNvGrpSpPr/>
          <p:nvPr/>
        </p:nvGrpSpPr>
        <p:grpSpPr>
          <a:xfrm>
            <a:off x="8146281" y="3761373"/>
            <a:ext cx="2239142" cy="2230854"/>
            <a:chOff x="0" y="0"/>
            <a:chExt cx="2239141" cy="2230853"/>
          </a:xfrm>
        </p:grpSpPr>
        <p:pic>
          <p:nvPicPr>
            <p:cNvPr id="195" name="Screen Shot 2017-06-20 at 12.51.24.png" descr="Screen Shot 2017-06-20 at 12.51.2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2061342" cy="19895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Screen Shot 2017-06-20 at 12.51.24.png" descr="Screen Shot 2017-06-20 at 12.51.24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39142" cy="2230854"/>
            </a:xfrm>
            <a:prstGeom prst="rect">
              <a:avLst/>
            </a:prstGeom>
            <a:effectLst/>
          </p:spPr>
        </p:pic>
      </p:grpSp>
      <p:grpSp>
        <p:nvGrpSpPr>
          <p:cNvPr id="199" name="Screen Shot 2017-06-20 at 12.51.57.png"/>
          <p:cNvGrpSpPr/>
          <p:nvPr/>
        </p:nvGrpSpPr>
        <p:grpSpPr>
          <a:xfrm>
            <a:off x="8146281" y="7199336"/>
            <a:ext cx="2239142" cy="2291620"/>
            <a:chOff x="0" y="0"/>
            <a:chExt cx="2239141" cy="2291618"/>
          </a:xfrm>
        </p:grpSpPr>
        <p:pic>
          <p:nvPicPr>
            <p:cNvPr id="198" name="Screen Shot 2017-06-20 at 12.51.57.png" descr="Screen Shot 2017-06-20 at 12.51.5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900" y="50800"/>
              <a:ext cx="2061342" cy="20503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Screen Shot 2017-06-20 at 12.51.57.png" descr="Screen Shot 2017-06-20 at 12.51.57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239142" cy="2291619"/>
            </a:xfrm>
            <a:prstGeom prst="rect">
              <a:avLst/>
            </a:prstGeom>
            <a:effectLst/>
          </p:spPr>
        </p:pic>
      </p:grpSp>
      <p:sp>
        <p:nvSpPr>
          <p:cNvPr id="200" name="Elevate - Brain Training and Games…"/>
          <p:cNvSpPr txBox="1"/>
          <p:nvPr/>
        </p:nvSpPr>
        <p:spPr>
          <a:xfrm>
            <a:off x="5905489" y="5995646"/>
            <a:ext cx="672072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Elevate - Brain Training and Games</a:t>
            </a:r>
            <a:endParaRPr sz="1700">
              <a:solidFill>
                <a:srgbClr val="595959"/>
              </a:solidFill>
            </a:endParaRPr>
          </a:p>
          <a:p>
            <a:pPr>
              <a:defRPr sz="3800"/>
            </a:pPr>
            <a:r>
              <a:t>By Elevate, Inc.</a:t>
            </a:r>
          </a:p>
        </p:txBody>
      </p:sp>
      <p:sp>
        <p:nvSpPr>
          <p:cNvPr id="201" name="Lumosity - Brain Training…"/>
          <p:cNvSpPr txBox="1"/>
          <p:nvPr/>
        </p:nvSpPr>
        <p:spPr>
          <a:xfrm>
            <a:off x="6868451" y="2475282"/>
            <a:ext cx="479480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Lumosity - Brain Training</a:t>
            </a:r>
            <a:endParaRPr sz="1700">
              <a:solidFill>
                <a:srgbClr val="595959"/>
              </a:solidFill>
            </a:endParaRPr>
          </a:p>
          <a:p>
            <a:pPr>
              <a:defRPr sz="3800"/>
            </a:pPr>
            <a:r>
              <a:t>By Lumos Labs, Inc.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pps"/>
          <p:cNvSpPr txBox="1"/>
          <p:nvPr/>
        </p:nvSpPr>
        <p:spPr>
          <a:xfrm>
            <a:off x="5693412" y="303553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204" name="Patient-Doctor"/>
          <p:cNvSpPr txBox="1"/>
          <p:nvPr/>
        </p:nvSpPr>
        <p:spPr>
          <a:xfrm>
            <a:off x="5338011" y="1436346"/>
            <a:ext cx="2796333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Patient-Doctor</a:t>
            </a:r>
          </a:p>
        </p:txBody>
      </p:sp>
      <p:grpSp>
        <p:nvGrpSpPr>
          <p:cNvPr id="207" name="Screen Shot 2017-06-20 at 13.03.48.png"/>
          <p:cNvGrpSpPr/>
          <p:nvPr/>
        </p:nvGrpSpPr>
        <p:grpSpPr>
          <a:xfrm>
            <a:off x="186507" y="2990123"/>
            <a:ext cx="6946699" cy="3003540"/>
            <a:chOff x="0" y="0"/>
            <a:chExt cx="6946698" cy="3003538"/>
          </a:xfrm>
        </p:grpSpPr>
        <p:pic>
          <p:nvPicPr>
            <p:cNvPr id="206" name="Screen Shot 2017-06-20 at 13.03.48.png" descr="Screen Shot 2017-06-20 at 13.03.4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768899" cy="27622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5" name="Screen Shot 2017-06-20 at 13.03.48.png" descr="Screen Shot 2017-06-20 at 13.03.48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946699" cy="3003539"/>
            </a:xfrm>
            <a:prstGeom prst="rect">
              <a:avLst/>
            </a:prstGeom>
            <a:effectLst/>
          </p:spPr>
        </p:pic>
      </p:grpSp>
      <p:sp>
        <p:nvSpPr>
          <p:cNvPr id="208" name="https://www.talkspace.com"/>
          <p:cNvSpPr txBox="1"/>
          <p:nvPr/>
        </p:nvSpPr>
        <p:spPr>
          <a:xfrm>
            <a:off x="1223503" y="5932496"/>
            <a:ext cx="48727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https://www.talkspace.com</a:t>
            </a:r>
          </a:p>
        </p:txBody>
      </p:sp>
      <p:sp>
        <p:nvSpPr>
          <p:cNvPr id="209" name="Doxy.me - Simple and Secure Telemedicine App…"/>
          <p:cNvSpPr txBox="1"/>
          <p:nvPr/>
        </p:nvSpPr>
        <p:spPr>
          <a:xfrm>
            <a:off x="3615458" y="8098366"/>
            <a:ext cx="923363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800"/>
            </a:pPr>
            <a:r>
              <a:t>Doxy.me - Simple and Secure Telemedicine App</a:t>
            </a:r>
            <a:endParaRPr sz="1700">
              <a:solidFill>
                <a:srgbClr val="595959"/>
              </a:solidFill>
            </a:endParaRPr>
          </a:p>
          <a:p>
            <a:pPr algn="r">
              <a:defRPr sz="3800"/>
            </a:pPr>
            <a:r>
              <a:t>By Doxy.me LLC</a:t>
            </a:r>
          </a:p>
        </p:txBody>
      </p:sp>
      <p:grpSp>
        <p:nvGrpSpPr>
          <p:cNvPr id="212" name="Screen Shot 2017-06-20 at 13.05.48.png"/>
          <p:cNvGrpSpPr/>
          <p:nvPr/>
        </p:nvGrpSpPr>
        <p:grpSpPr>
          <a:xfrm>
            <a:off x="7772890" y="3678487"/>
            <a:ext cx="5050508" cy="4403227"/>
            <a:chOff x="0" y="0"/>
            <a:chExt cx="5050507" cy="4403226"/>
          </a:xfrm>
        </p:grpSpPr>
        <p:pic>
          <p:nvPicPr>
            <p:cNvPr id="211" name="Screen Shot 2017-06-20 at 13.05.48.png" descr="Screen Shot 2017-06-20 at 13.05.48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4872708" cy="41619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Screen Shot 2017-06-20 at 13.05.48.png" descr="Screen Shot 2017-06-20 at 13.05.48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050508" cy="44032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creen Shot 2017-06-20 at 12.45.49.png"/>
          <p:cNvGrpSpPr/>
          <p:nvPr/>
        </p:nvGrpSpPr>
        <p:grpSpPr>
          <a:xfrm>
            <a:off x="436536" y="2175150"/>
            <a:ext cx="6710155" cy="4160713"/>
            <a:chOff x="0" y="0"/>
            <a:chExt cx="6710153" cy="4160712"/>
          </a:xfrm>
        </p:grpSpPr>
        <p:pic>
          <p:nvPicPr>
            <p:cNvPr id="215" name="Screen Shot 2017-06-20 at 12.45.49.png" descr="Screen Shot 2017-06-20 at 12.45.4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532354" cy="39194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4" name="Screen Shot 2017-06-20 at 12.45.49.png" descr="Screen Shot 2017-06-20 at 12.45.4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10154" cy="4160713"/>
            </a:xfrm>
            <a:prstGeom prst="rect">
              <a:avLst/>
            </a:prstGeom>
            <a:effectLst/>
          </p:spPr>
        </p:pic>
      </p:grpSp>
      <p:grpSp>
        <p:nvGrpSpPr>
          <p:cNvPr id="219" name="Screen Shot 2017-06-20 at 12.46.37.png"/>
          <p:cNvGrpSpPr/>
          <p:nvPr/>
        </p:nvGrpSpPr>
        <p:grpSpPr>
          <a:xfrm>
            <a:off x="4175985" y="6421863"/>
            <a:ext cx="8318352" cy="3133486"/>
            <a:chOff x="0" y="0"/>
            <a:chExt cx="8318351" cy="3133485"/>
          </a:xfrm>
        </p:grpSpPr>
        <p:pic>
          <p:nvPicPr>
            <p:cNvPr id="218" name="Screen Shot 2017-06-20 at 12.46.37.png" descr="Screen Shot 2017-06-20 at 12.46.3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8140552" cy="28921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Screen Shot 2017-06-20 at 12.46.37.png" descr="Screen Shot 2017-06-20 at 12.46.37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318352" cy="3133486"/>
            </a:xfrm>
            <a:prstGeom prst="rect">
              <a:avLst/>
            </a:prstGeom>
            <a:effectLst/>
          </p:spPr>
        </p:pic>
      </p:grpSp>
      <p:sp>
        <p:nvSpPr>
          <p:cNvPr id="220" name="Apps"/>
          <p:cNvSpPr txBox="1"/>
          <p:nvPr/>
        </p:nvSpPr>
        <p:spPr>
          <a:xfrm>
            <a:off x="5950702" y="164724"/>
            <a:ext cx="2085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200"/>
            </a:lvl1pPr>
          </a:lstStyle>
          <a:p>
            <a:pPr/>
            <a:r>
              <a:t>Apps</a:t>
            </a:r>
          </a:p>
        </p:txBody>
      </p:sp>
      <p:sp>
        <p:nvSpPr>
          <p:cNvPr id="221" name="Frameworks/API’s for health"/>
          <p:cNvSpPr txBox="1"/>
          <p:nvPr/>
        </p:nvSpPr>
        <p:spPr>
          <a:xfrm>
            <a:off x="4273748" y="1229783"/>
            <a:ext cx="5168504" cy="6223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Frameworks/API’s for health</a:t>
            </a:r>
          </a:p>
        </p:txBody>
      </p:sp>
      <p:grpSp>
        <p:nvGrpSpPr>
          <p:cNvPr id="224" name="Screen Shot 2017-06-20 at 12.54.18.png"/>
          <p:cNvGrpSpPr/>
          <p:nvPr/>
        </p:nvGrpSpPr>
        <p:grpSpPr>
          <a:xfrm>
            <a:off x="7255365" y="2175150"/>
            <a:ext cx="5214429" cy="4160713"/>
            <a:chOff x="0" y="0"/>
            <a:chExt cx="5214427" cy="4160712"/>
          </a:xfrm>
        </p:grpSpPr>
        <p:pic>
          <p:nvPicPr>
            <p:cNvPr id="223" name="Screen Shot 2017-06-20 at 12.54.18.png" descr="Screen Shot 2017-06-20 at 12.54.1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900" y="50800"/>
              <a:ext cx="5036628" cy="39194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Screen Shot 2017-06-20 at 12.54.18.png" descr="Screen Shot 2017-06-20 at 12.54.18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214428" cy="41607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