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webextensions/taskpanes.xml" ContentType="application/vnd.ms-office.webextensiontaskpanes+xml"/>
  <Override PartName="/ppt/webextensions/webextension1.xml" ContentType="application/vnd.ms-office.webextension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7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8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9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drawings/drawing1.xml" ContentType="application/vnd.openxmlformats-officedocument.drawingml.chartshapes+xml"/>
  <Override PartName="/ppt/notesSlides/notesSlide10.xml" ContentType="application/vnd.openxmlformats-officedocument.presentationml.notesSl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notesSlides/notesSlide11.xml" ContentType="application/vnd.openxmlformats-officedocument.presentationml.notesSlid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drawings/drawing2.xml" ContentType="application/vnd.openxmlformats-officedocument.drawingml.chartshapes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charts/chart14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notesSlides/notesSlide15.xml" ContentType="application/vnd.openxmlformats-officedocument.presentationml.notesSlide+xml"/>
  <Override PartName="/ppt/charts/chart15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ppt/notesSlides/notesSlide16.xml" ContentType="application/vnd.openxmlformats-officedocument.presentationml.notesSlide+xml"/>
  <Override PartName="/ppt/charts/chart16.xml" ContentType="application/vnd.openxmlformats-officedocument.drawingml.chart+xml"/>
  <Override PartName="/ppt/charts/style16.xml" ContentType="application/vnd.ms-office.chartstyle+xml"/>
  <Override PartName="/ppt/charts/colors16.xml" ContentType="application/vnd.ms-office.chartcolorstyle+xml"/>
  <Override PartName="/ppt/drawings/drawing3.xml" ContentType="application/vnd.openxmlformats-officedocument.drawingml.chartshapes+xml"/>
  <Override PartName="/ppt/charts/chart17.xml" ContentType="application/vnd.openxmlformats-officedocument.drawingml.chart+xml"/>
  <Override PartName="/ppt/charts/style17.xml" ContentType="application/vnd.ms-office.chartstyle+xml"/>
  <Override PartName="/ppt/charts/colors17.xml" ContentType="application/vnd.ms-office.chartcolorstyl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officeDocument/2006/relationships/officeDocument" Target="ppt/presentation.xml"/><Relationship Id="rId1" Type="http://schemas.microsoft.com/office/2011/relationships/webextensiontaskpanes" Target="ppt/webextensions/taskpanes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50" r:id="rId1"/>
  </p:sldMasterIdLst>
  <p:notesMasterIdLst>
    <p:notesMasterId r:id="rId35"/>
  </p:notesMasterIdLst>
  <p:sldIdLst>
    <p:sldId id="256" r:id="rId2"/>
    <p:sldId id="257" r:id="rId3"/>
    <p:sldId id="259" r:id="rId4"/>
    <p:sldId id="262" r:id="rId5"/>
    <p:sldId id="261" r:id="rId6"/>
    <p:sldId id="260" r:id="rId7"/>
    <p:sldId id="258" r:id="rId8"/>
    <p:sldId id="275" r:id="rId9"/>
    <p:sldId id="288" r:id="rId10"/>
    <p:sldId id="292" r:id="rId11"/>
    <p:sldId id="281" r:id="rId12"/>
    <p:sldId id="282" r:id="rId13"/>
    <p:sldId id="283" r:id="rId14"/>
    <p:sldId id="286" r:id="rId15"/>
    <p:sldId id="284" r:id="rId16"/>
    <p:sldId id="285" r:id="rId17"/>
    <p:sldId id="289" r:id="rId18"/>
    <p:sldId id="291" r:id="rId19"/>
    <p:sldId id="287" r:id="rId20"/>
    <p:sldId id="263" r:id="rId21"/>
    <p:sldId id="264" r:id="rId22"/>
    <p:sldId id="276" r:id="rId23"/>
    <p:sldId id="277" r:id="rId24"/>
    <p:sldId id="266" r:id="rId25"/>
    <p:sldId id="267" r:id="rId26"/>
    <p:sldId id="270" r:id="rId27"/>
    <p:sldId id="274" r:id="rId28"/>
    <p:sldId id="271" r:id="rId29"/>
    <p:sldId id="272" r:id="rId30"/>
    <p:sldId id="273" r:id="rId31"/>
    <p:sldId id="290" r:id="rId32"/>
    <p:sldId id="293" r:id="rId33"/>
    <p:sldId id="279" r:id="rId3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Zsolt Lengyel" initials="ZL" lastIdx="1" clrIdx="0">
    <p:extLst/>
  </p:cmAuthor>
  <p:cmAuthor id="2" name="Zsolt Lengyel" initials="ZL [2]" lastIdx="1" clrIdx="1">
    <p:extLst/>
  </p:cmAuthor>
  <p:cmAuthor id="3" name="Zsolt Lengyel" initials="ZL [3]" lastIdx="1" clrIdx="2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962" autoAdjust="0"/>
    <p:restoredTop sz="84218" autoAdjust="0"/>
  </p:normalViewPr>
  <p:slideViewPr>
    <p:cSldViewPr snapToGrid="0" snapToObjects="1">
      <p:cViewPr varScale="1">
        <p:scale>
          <a:sx n="76" d="100"/>
          <a:sy n="76" d="100"/>
        </p:scale>
        <p:origin x="17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444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Anita\Desktop\Grandis%20pres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Anita\Desktop\HU%20teacher%20Q%20analysis.xlsx" TargetMode="External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file:///\\Users\anita\Desktop\HU%20teacher%20Q%20analysis.xlsx" TargetMode="External"/><Relationship Id="rId2" Type="http://schemas.microsoft.com/office/2011/relationships/chartColorStyle" Target="colors11.xml"/><Relationship Id="rId1" Type="http://schemas.microsoft.com/office/2011/relationships/chartStyle" Target="style11.xml"/><Relationship Id="rId4" Type="http://schemas.openxmlformats.org/officeDocument/2006/relationships/chartUserShapes" Target="../drawings/drawing2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oleObject" Target="file:///\\Users\anita\Desktop\HU%20teacher%20Q%20analysis.xlsx" TargetMode="External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Anita\Desktop\HU%20teacher%20Q%20analysis.xlsx" TargetMode="External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Anita\Desktop\HU%20teacher%20Q%20analysis.xlsx" TargetMode="External"/><Relationship Id="rId2" Type="http://schemas.microsoft.com/office/2011/relationships/chartColorStyle" Target="colors14.xml"/><Relationship Id="rId1" Type="http://schemas.microsoft.com/office/2011/relationships/chartStyle" Target="style14.xm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Anita\Desktop\HU%20teacher%20Q%20analysis.xlsx" TargetMode="External"/><Relationship Id="rId2" Type="http://schemas.microsoft.com/office/2011/relationships/chartColorStyle" Target="colors15.xml"/><Relationship Id="rId1" Type="http://schemas.microsoft.com/office/2011/relationships/chartStyle" Target="style15.xml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Anita\Desktop\HU%20teacher%20Q%20analysis.xlsx" TargetMode="External"/><Relationship Id="rId2" Type="http://schemas.microsoft.com/office/2011/relationships/chartColorStyle" Target="colors16.xml"/><Relationship Id="rId1" Type="http://schemas.microsoft.com/office/2011/relationships/chartStyle" Target="style16.xml"/><Relationship Id="rId4" Type="http://schemas.openxmlformats.org/officeDocument/2006/relationships/chartUserShapes" Target="../drawings/drawing3.xml"/></Relationships>
</file>

<file path=ppt/charts/_rels/chart1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Anita\Desktop\HU%20teacher%20Q%20analysis.xlsx" TargetMode="External"/><Relationship Id="rId2" Type="http://schemas.microsoft.com/office/2011/relationships/chartColorStyle" Target="colors17.xml"/><Relationship Id="rId1" Type="http://schemas.microsoft.com/office/2011/relationships/chartStyle" Target="style17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Anita\Desktop\Grandis%20pres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Anita\Desktop\Grandis%20pres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Anita\Desktop\Grandis%20pres.xlsx" TargetMode="External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chartUserShapes" Target="../drawings/drawing1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Anita\Desktop\Grandis%20pres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Anita\Desktop\Grandis%20pres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\\Users\anita\Desktop\HU%20teacher%20Q%20analysis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\\Users\anita\Desktop\HU%20teacher%20Q%20analysis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Anita\Desktop\HU%20teacher%20Q%20analysis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3235-4DF8-975C-274EC6E6ECD2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3235-4DF8-975C-274EC6E6ECD2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3235-4DF8-975C-274EC6E6ECD2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Sheet1!$A$3:$A$5</c:f>
              <c:strCache>
                <c:ptCount val="3"/>
                <c:pt idx="0">
                  <c:v>Igen, mindig tanulni akarok</c:v>
                </c:pt>
                <c:pt idx="1">
                  <c:v>Néhány dolgot szívesen megtanulnék</c:v>
                </c:pt>
                <c:pt idx="2">
                  <c:v>Nem, már nem akarok tanulni</c:v>
                </c:pt>
              </c:strCache>
            </c:strRef>
          </c:cat>
          <c:val>
            <c:numRef>
              <c:f>Sheet1!$B$3:$B$5</c:f>
              <c:numCache>
                <c:formatCode>General</c:formatCode>
                <c:ptCount val="3"/>
                <c:pt idx="0">
                  <c:v>95</c:v>
                </c:pt>
                <c:pt idx="1">
                  <c:v>152</c:v>
                </c:pt>
                <c:pt idx="2">
                  <c:v>77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3235-4DF8-975C-274EC6E6ECD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Sheet1!$B$265</c:f>
              <c:strCache>
                <c:ptCount val="1"/>
                <c:pt idx="0">
                  <c:v>naponta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Sheet1!$A$266:$A$271</c:f>
              <c:strCache>
                <c:ptCount val="6"/>
                <c:pt idx="0">
                  <c:v>Adminisztráció, tervezési, szervezési feladatok</c:v>
                </c:pt>
                <c:pt idx="1">
                  <c:v>Tanórákra készülés, tananyag kidolgozás</c:v>
                </c:pt>
                <c:pt idx="2">
                  <c:v>Tanulók értékelése</c:v>
                </c:pt>
                <c:pt idx="3">
                  <c:v>Kommunikáció, kapcsolattartás (szülőkkel, diákokkal, kollégákkal)</c:v>
                </c:pt>
                <c:pt idx="4">
                  <c:v>Tanóra közben, oktatás</c:v>
                </c:pt>
                <c:pt idx="5">
                  <c:v>Tanulás (pl. online tanfolyam)</c:v>
                </c:pt>
              </c:strCache>
            </c:strRef>
          </c:cat>
          <c:val>
            <c:numRef>
              <c:f>Sheet1!$B$266:$B$271</c:f>
              <c:numCache>
                <c:formatCode>General</c:formatCode>
                <c:ptCount val="6"/>
                <c:pt idx="0">
                  <c:v>48</c:v>
                </c:pt>
                <c:pt idx="1">
                  <c:v>39</c:v>
                </c:pt>
                <c:pt idx="2">
                  <c:v>30</c:v>
                </c:pt>
                <c:pt idx="3">
                  <c:v>38</c:v>
                </c:pt>
                <c:pt idx="4">
                  <c:v>32</c:v>
                </c:pt>
                <c:pt idx="5">
                  <c:v>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492-4435-870E-123543C35224}"/>
            </c:ext>
          </c:extLst>
        </c:ser>
        <c:ser>
          <c:idx val="1"/>
          <c:order val="1"/>
          <c:tx>
            <c:strRef>
              <c:f>Sheet1!$C$265</c:f>
              <c:strCache>
                <c:ptCount val="1"/>
                <c:pt idx="0">
                  <c:v>hetente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Sheet1!$A$266:$A$271</c:f>
              <c:strCache>
                <c:ptCount val="6"/>
                <c:pt idx="0">
                  <c:v>Adminisztráció, tervezési, szervezési feladatok</c:v>
                </c:pt>
                <c:pt idx="1">
                  <c:v>Tanórákra készülés, tananyag kidolgozás</c:v>
                </c:pt>
                <c:pt idx="2">
                  <c:v>Tanulók értékelése</c:v>
                </c:pt>
                <c:pt idx="3">
                  <c:v>Kommunikáció, kapcsolattartás (szülőkkel, diákokkal, kollégákkal)</c:v>
                </c:pt>
                <c:pt idx="4">
                  <c:v>Tanóra közben, oktatás</c:v>
                </c:pt>
                <c:pt idx="5">
                  <c:v>Tanulás (pl. online tanfolyam)</c:v>
                </c:pt>
              </c:strCache>
            </c:strRef>
          </c:cat>
          <c:val>
            <c:numRef>
              <c:f>Sheet1!$C$266:$C$271</c:f>
              <c:numCache>
                <c:formatCode>General</c:formatCode>
                <c:ptCount val="6"/>
                <c:pt idx="0">
                  <c:v>5</c:v>
                </c:pt>
                <c:pt idx="1">
                  <c:v>13</c:v>
                </c:pt>
                <c:pt idx="2">
                  <c:v>14</c:v>
                </c:pt>
                <c:pt idx="3">
                  <c:v>5</c:v>
                </c:pt>
                <c:pt idx="4">
                  <c:v>16</c:v>
                </c:pt>
                <c:pt idx="5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492-4435-870E-123543C35224}"/>
            </c:ext>
          </c:extLst>
        </c:ser>
        <c:ser>
          <c:idx val="2"/>
          <c:order val="2"/>
          <c:tx>
            <c:strRef>
              <c:f>Sheet1!$D$265</c:f>
              <c:strCache>
                <c:ptCount val="1"/>
                <c:pt idx="0">
                  <c:v>havonta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Sheet1!$A$266:$A$271</c:f>
              <c:strCache>
                <c:ptCount val="6"/>
                <c:pt idx="0">
                  <c:v>Adminisztráció, tervezési, szervezési feladatok</c:v>
                </c:pt>
                <c:pt idx="1">
                  <c:v>Tanórákra készülés, tananyag kidolgozás</c:v>
                </c:pt>
                <c:pt idx="2">
                  <c:v>Tanulók értékelése</c:v>
                </c:pt>
                <c:pt idx="3">
                  <c:v>Kommunikáció, kapcsolattartás (szülőkkel, diákokkal, kollégákkal)</c:v>
                </c:pt>
                <c:pt idx="4">
                  <c:v>Tanóra közben, oktatás</c:v>
                </c:pt>
                <c:pt idx="5">
                  <c:v>Tanulás (pl. online tanfolyam)</c:v>
                </c:pt>
              </c:strCache>
            </c:strRef>
          </c:cat>
          <c:val>
            <c:numRef>
              <c:f>Sheet1!$D$266:$D$271</c:f>
              <c:numCache>
                <c:formatCode>General</c:formatCode>
                <c:ptCount val="6"/>
                <c:pt idx="0">
                  <c:v>4</c:v>
                </c:pt>
                <c:pt idx="1">
                  <c:v>6</c:v>
                </c:pt>
                <c:pt idx="2">
                  <c:v>11</c:v>
                </c:pt>
                <c:pt idx="3">
                  <c:v>10</c:v>
                </c:pt>
                <c:pt idx="4">
                  <c:v>7</c:v>
                </c:pt>
                <c:pt idx="5">
                  <c:v>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492-4435-870E-123543C35224}"/>
            </c:ext>
          </c:extLst>
        </c:ser>
        <c:ser>
          <c:idx val="3"/>
          <c:order val="3"/>
          <c:tx>
            <c:strRef>
              <c:f>Sheet1!$E$265</c:f>
              <c:strCache>
                <c:ptCount val="1"/>
                <c:pt idx="0">
                  <c:v>nagyon ritkán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Sheet1!$A$266:$A$271</c:f>
              <c:strCache>
                <c:ptCount val="6"/>
                <c:pt idx="0">
                  <c:v>Adminisztráció, tervezési, szervezési feladatok</c:v>
                </c:pt>
                <c:pt idx="1">
                  <c:v>Tanórákra készülés, tananyag kidolgozás</c:v>
                </c:pt>
                <c:pt idx="2">
                  <c:v>Tanulók értékelése</c:v>
                </c:pt>
                <c:pt idx="3">
                  <c:v>Kommunikáció, kapcsolattartás (szülőkkel, diákokkal, kollégákkal)</c:v>
                </c:pt>
                <c:pt idx="4">
                  <c:v>Tanóra közben, oktatás</c:v>
                </c:pt>
                <c:pt idx="5">
                  <c:v>Tanulás (pl. online tanfolyam)</c:v>
                </c:pt>
              </c:strCache>
            </c:strRef>
          </c:cat>
          <c:val>
            <c:numRef>
              <c:f>Sheet1!$E$266:$E$271</c:f>
              <c:numCache>
                <c:formatCode>General</c:formatCode>
                <c:ptCount val="6"/>
                <c:pt idx="0">
                  <c:v>1</c:v>
                </c:pt>
                <c:pt idx="1">
                  <c:v>0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1492-4435-870E-123543C35224}"/>
            </c:ext>
          </c:extLst>
        </c:ser>
        <c:ser>
          <c:idx val="4"/>
          <c:order val="4"/>
          <c:tx>
            <c:strRef>
              <c:f>Sheet1!$F$265</c:f>
              <c:strCache>
                <c:ptCount val="1"/>
                <c:pt idx="0">
                  <c:v>soha</c:v>
                </c:pt>
              </c:strCache>
            </c:strRef>
          </c:tx>
          <c:spPr>
            <a:solidFill>
              <a:schemeClr val="tx1"/>
            </a:solidFill>
            <a:ln>
              <a:noFill/>
            </a:ln>
            <a:effectLst/>
          </c:spPr>
          <c:invertIfNegative val="0"/>
          <c:cat>
            <c:strRef>
              <c:f>Sheet1!$A$266:$A$271</c:f>
              <c:strCache>
                <c:ptCount val="6"/>
                <c:pt idx="0">
                  <c:v>Adminisztráció, tervezési, szervezési feladatok</c:v>
                </c:pt>
                <c:pt idx="1">
                  <c:v>Tanórákra készülés, tananyag kidolgozás</c:v>
                </c:pt>
                <c:pt idx="2">
                  <c:v>Tanulók értékelése</c:v>
                </c:pt>
                <c:pt idx="3">
                  <c:v>Kommunikáció, kapcsolattartás (szülőkkel, diákokkal, kollégákkal)</c:v>
                </c:pt>
                <c:pt idx="4">
                  <c:v>Tanóra közben, oktatás</c:v>
                </c:pt>
                <c:pt idx="5">
                  <c:v>Tanulás (pl. online tanfolyam)</c:v>
                </c:pt>
              </c:strCache>
            </c:strRef>
          </c:cat>
          <c:val>
            <c:numRef>
              <c:f>Sheet1!$F$266:$F$271</c:f>
              <c:numCache>
                <c:formatCode>General</c:formatCode>
                <c:ptCount val="6"/>
                <c:pt idx="0">
                  <c:v>0</c:v>
                </c:pt>
                <c:pt idx="1">
                  <c:v>0</c:v>
                </c:pt>
                <c:pt idx="2">
                  <c:v>1</c:v>
                </c:pt>
                <c:pt idx="3">
                  <c:v>1</c:v>
                </c:pt>
                <c:pt idx="4">
                  <c:v>0</c:v>
                </c:pt>
                <c:pt idx="5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1492-4435-870E-123543C3522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311599391"/>
        <c:axId val="1311593983"/>
      </c:barChart>
      <c:catAx>
        <c:axId val="1311599391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11593983"/>
        <c:crosses val="autoZero"/>
        <c:auto val="1"/>
        <c:lblAlgn val="ctr"/>
        <c:lblOffset val="100"/>
        <c:noMultiLvlLbl val="0"/>
      </c:catAx>
      <c:valAx>
        <c:axId val="1311593983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1159939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Sheet1!$A$47:$A$53</c:f>
              <c:strCache>
                <c:ptCount val="7"/>
                <c:pt idx="0">
                  <c:v>Szövegszerkesztő</c:v>
                </c:pt>
                <c:pt idx="1">
                  <c:v>Táblázatkezelő</c:v>
                </c:pt>
                <c:pt idx="2">
                  <c:v>Prezentáció készítő</c:v>
                </c:pt>
                <c:pt idx="3">
                  <c:v>Adatbáziskezelő</c:v>
                </c:pt>
                <c:pt idx="4">
                  <c:v>Az egészségügyben alkalmazott speciális szoftver</c:v>
                </c:pt>
                <c:pt idx="5">
                  <c:v>Online tananyagok, oktató videók</c:v>
                </c:pt>
                <c:pt idx="6">
                  <c:v>Webes kommunikációs és együttműködési eszközök</c:v>
                </c:pt>
              </c:strCache>
            </c:strRef>
          </c:cat>
          <c:val>
            <c:numRef>
              <c:f>Sheet1!$B$47:$B$53</c:f>
              <c:numCache>
                <c:formatCode>General</c:formatCode>
                <c:ptCount val="7"/>
                <c:pt idx="0">
                  <c:v>56</c:v>
                </c:pt>
                <c:pt idx="1">
                  <c:v>43</c:v>
                </c:pt>
                <c:pt idx="2">
                  <c:v>51</c:v>
                </c:pt>
                <c:pt idx="3">
                  <c:v>17</c:v>
                </c:pt>
                <c:pt idx="4">
                  <c:v>2</c:v>
                </c:pt>
                <c:pt idx="5">
                  <c:v>51</c:v>
                </c:pt>
                <c:pt idx="6">
                  <c:v>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D55-4AF1-A6F7-49D06DFAF3A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1584624288"/>
        <c:axId val="1584448512"/>
      </c:barChart>
      <c:catAx>
        <c:axId val="158462428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84448512"/>
        <c:crosses val="autoZero"/>
        <c:auto val="1"/>
        <c:lblAlgn val="ctr"/>
        <c:lblOffset val="100"/>
        <c:noMultiLvlLbl val="0"/>
      </c:catAx>
      <c:valAx>
        <c:axId val="158444851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8462428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Sheet1!$A$86:$A$90</c:f>
              <c:strCache>
                <c:ptCount val="5"/>
                <c:pt idx="0">
                  <c:v>Kevesebb, mint heti 5 tanóra</c:v>
                </c:pt>
                <c:pt idx="1">
                  <c:v>Átlagosan napi 1 tanóra</c:v>
                </c:pt>
                <c:pt idx="2">
                  <c:v>Napi 2-4 tanóra</c:v>
                </c:pt>
                <c:pt idx="3">
                  <c:v>Több, mint napi 4 tanóra, de nem állandó hozzáférés</c:v>
                </c:pt>
                <c:pt idx="4">
                  <c:v>Állandó hozzáférésük van</c:v>
                </c:pt>
              </c:strCache>
            </c:strRef>
          </c:cat>
          <c:val>
            <c:numRef>
              <c:f>Sheet1!$B$86:$B$90</c:f>
              <c:numCache>
                <c:formatCode>General</c:formatCode>
                <c:ptCount val="5"/>
                <c:pt idx="0">
                  <c:v>29</c:v>
                </c:pt>
                <c:pt idx="1">
                  <c:v>11</c:v>
                </c:pt>
                <c:pt idx="2">
                  <c:v>5</c:v>
                </c:pt>
                <c:pt idx="3">
                  <c:v>3</c:v>
                </c:pt>
                <c:pt idx="4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C91-420A-A994-365A0846F90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1582403776"/>
        <c:axId val="1635481632"/>
      </c:barChart>
      <c:catAx>
        <c:axId val="158240377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35481632"/>
        <c:crosses val="autoZero"/>
        <c:auto val="1"/>
        <c:lblAlgn val="ctr"/>
        <c:lblOffset val="100"/>
        <c:noMultiLvlLbl val="0"/>
      </c:catAx>
      <c:valAx>
        <c:axId val="163548163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8240377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6745337537913703"/>
          <c:y val="4.386035032058809E-2"/>
          <c:w val="0.53348620064381502"/>
          <c:h val="0.87244413525405551"/>
        </c:manualLayout>
      </c:layout>
      <c:radarChart>
        <c:radarStyle val="marker"/>
        <c:varyColors val="0"/>
        <c:ser>
          <c:idx val="0"/>
          <c:order val="0"/>
          <c:tx>
            <c:strRef>
              <c:f>Sheet1!$B$109</c:f>
              <c:strCache>
                <c:ptCount val="1"/>
                <c:pt idx="0">
                  <c:v>Tanárképzés - informatika </c:v>
                </c:pt>
              </c:strCache>
            </c:strRef>
          </c:tx>
          <c:spPr>
            <a:ln w="34925" cap="rnd">
              <a:solidFill>
                <a:schemeClr val="accent1"/>
              </a:solidFill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circle"/>
            <c:size val="6"/>
            <c:spPr>
              <a:gradFill rotWithShape="1">
                <a:gsLst>
                  <a:gs pos="0">
                    <a:schemeClr val="accent1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1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1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 w="9525">
                <a:solidFill>
                  <a:schemeClr val="accent1"/>
                </a:solidFill>
                <a:round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l">
                  <a:rot lat="0" lon="0" rev="1200000"/>
                </a:lightRig>
              </a:scene3d>
              <a:sp3d>
                <a:bevelT w="25400" h="12700"/>
              </a:sp3d>
            </c:spPr>
          </c:marker>
          <c:cat>
            <c:strRef>
              <c:f>Sheet1!$A$110:$A$114</c:f>
              <c:strCache>
                <c:ptCount val="5"/>
                <c:pt idx="0">
                  <c:v>nem fontos</c:v>
                </c:pt>
                <c:pt idx="1">
                  <c:v>kevésbé fontos</c:v>
                </c:pt>
                <c:pt idx="2">
                  <c:v>közepesen fontos</c:v>
                </c:pt>
                <c:pt idx="3">
                  <c:v>fontos</c:v>
                </c:pt>
                <c:pt idx="4">
                  <c:v>nagyon fontos</c:v>
                </c:pt>
              </c:strCache>
            </c:strRef>
          </c:cat>
          <c:val>
            <c:numRef>
              <c:f>Sheet1!$B$110:$B$114</c:f>
              <c:numCache>
                <c:formatCode>General</c:formatCode>
                <c:ptCount val="5"/>
                <c:pt idx="0">
                  <c:v>4</c:v>
                </c:pt>
                <c:pt idx="1">
                  <c:v>2</c:v>
                </c:pt>
                <c:pt idx="2">
                  <c:v>7</c:v>
                </c:pt>
                <c:pt idx="3">
                  <c:v>15</c:v>
                </c:pt>
                <c:pt idx="4">
                  <c:v>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A0B-4A32-A447-6CCC2FACB615}"/>
            </c:ext>
          </c:extLst>
        </c:ser>
        <c:ser>
          <c:idx val="1"/>
          <c:order val="1"/>
          <c:tx>
            <c:strRef>
              <c:f>Sheet1!$C$109</c:f>
              <c:strCache>
                <c:ptCount val="1"/>
                <c:pt idx="0">
                  <c:v>A digitális eszközök használata órán</c:v>
                </c:pt>
              </c:strCache>
            </c:strRef>
          </c:tx>
          <c:spPr>
            <a:ln w="34925" cap="rnd">
              <a:solidFill>
                <a:schemeClr val="accent2"/>
              </a:solidFill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circle"/>
            <c:size val="6"/>
            <c:spPr>
              <a:gradFill rotWithShape="1">
                <a:gsLst>
                  <a:gs pos="0">
                    <a:schemeClr val="accent2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2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2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 w="9525">
                <a:solidFill>
                  <a:schemeClr val="accent2"/>
                </a:solidFill>
                <a:round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l">
                  <a:rot lat="0" lon="0" rev="1200000"/>
                </a:lightRig>
              </a:scene3d>
              <a:sp3d>
                <a:bevelT w="25400" h="12700"/>
              </a:sp3d>
            </c:spPr>
          </c:marker>
          <c:cat>
            <c:strRef>
              <c:f>Sheet1!$A$110:$A$114</c:f>
              <c:strCache>
                <c:ptCount val="5"/>
                <c:pt idx="0">
                  <c:v>nem fontos</c:v>
                </c:pt>
                <c:pt idx="1">
                  <c:v>kevésbé fontos</c:v>
                </c:pt>
                <c:pt idx="2">
                  <c:v>közepesen fontos</c:v>
                </c:pt>
                <c:pt idx="3">
                  <c:v>fontos</c:v>
                </c:pt>
                <c:pt idx="4">
                  <c:v>nagyon fontos</c:v>
                </c:pt>
              </c:strCache>
            </c:strRef>
          </c:cat>
          <c:val>
            <c:numRef>
              <c:f>Sheet1!$C$110:$C$114</c:f>
              <c:numCache>
                <c:formatCode>General</c:formatCode>
                <c:ptCount val="5"/>
                <c:pt idx="0">
                  <c:v>3</c:v>
                </c:pt>
                <c:pt idx="1">
                  <c:v>2</c:v>
                </c:pt>
                <c:pt idx="2">
                  <c:v>5</c:v>
                </c:pt>
                <c:pt idx="3">
                  <c:v>18</c:v>
                </c:pt>
                <c:pt idx="4">
                  <c:v>28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A0B-4A32-A447-6CCC2FACB615}"/>
            </c:ext>
          </c:extLst>
        </c:ser>
        <c:ser>
          <c:idx val="2"/>
          <c:order val="2"/>
          <c:tx>
            <c:strRef>
              <c:f>Sheet1!$D$109</c:f>
              <c:strCache>
                <c:ptCount val="1"/>
                <c:pt idx="0">
                  <c:v>Digitális tananyag fejlesztés</c:v>
                </c:pt>
              </c:strCache>
            </c:strRef>
          </c:tx>
          <c:spPr>
            <a:ln w="34925" cap="rnd">
              <a:solidFill>
                <a:schemeClr val="accent3"/>
              </a:solidFill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circle"/>
            <c:size val="6"/>
            <c:spPr>
              <a:gradFill rotWithShape="1">
                <a:gsLst>
                  <a:gs pos="0">
                    <a:schemeClr val="accent3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3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3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 w="9525">
                <a:solidFill>
                  <a:schemeClr val="accent3"/>
                </a:solidFill>
                <a:round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l">
                  <a:rot lat="0" lon="0" rev="1200000"/>
                </a:lightRig>
              </a:scene3d>
              <a:sp3d>
                <a:bevelT w="25400" h="12700"/>
              </a:sp3d>
            </c:spPr>
          </c:marker>
          <c:cat>
            <c:strRef>
              <c:f>Sheet1!$A$110:$A$114</c:f>
              <c:strCache>
                <c:ptCount val="5"/>
                <c:pt idx="0">
                  <c:v>nem fontos</c:v>
                </c:pt>
                <c:pt idx="1">
                  <c:v>kevésbé fontos</c:v>
                </c:pt>
                <c:pt idx="2">
                  <c:v>közepesen fontos</c:v>
                </c:pt>
                <c:pt idx="3">
                  <c:v>fontos</c:v>
                </c:pt>
                <c:pt idx="4">
                  <c:v>nagyon fontos</c:v>
                </c:pt>
              </c:strCache>
            </c:strRef>
          </c:cat>
          <c:val>
            <c:numRef>
              <c:f>Sheet1!$D$110:$D$114</c:f>
              <c:numCache>
                <c:formatCode>General</c:formatCode>
                <c:ptCount val="5"/>
                <c:pt idx="0">
                  <c:v>1</c:v>
                </c:pt>
                <c:pt idx="1">
                  <c:v>2</c:v>
                </c:pt>
                <c:pt idx="2">
                  <c:v>7</c:v>
                </c:pt>
                <c:pt idx="3">
                  <c:v>14</c:v>
                </c:pt>
                <c:pt idx="4">
                  <c:v>32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A0B-4A32-A447-6CCC2FACB615}"/>
            </c:ext>
          </c:extLst>
        </c:ser>
        <c:ser>
          <c:idx val="3"/>
          <c:order val="3"/>
          <c:tx>
            <c:strRef>
              <c:f>Sheet1!$E$109</c:f>
              <c:strCache>
                <c:ptCount val="1"/>
                <c:pt idx="0">
                  <c:v>Képzés kibővítése a gondozásban alkalmazható digitális eszközök használatával </c:v>
                </c:pt>
              </c:strCache>
            </c:strRef>
          </c:tx>
          <c:spPr>
            <a:ln w="34925" cap="rnd">
              <a:solidFill>
                <a:schemeClr val="accent4"/>
              </a:solidFill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circle"/>
            <c:size val="6"/>
            <c:spPr>
              <a:gradFill rotWithShape="1">
                <a:gsLst>
                  <a:gs pos="0">
                    <a:schemeClr val="accent4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4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4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 w="9525">
                <a:solidFill>
                  <a:schemeClr val="accent4"/>
                </a:solidFill>
                <a:round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l">
                  <a:rot lat="0" lon="0" rev="1200000"/>
                </a:lightRig>
              </a:scene3d>
              <a:sp3d>
                <a:bevelT w="25400" h="12700"/>
              </a:sp3d>
            </c:spPr>
          </c:marker>
          <c:cat>
            <c:strRef>
              <c:f>Sheet1!$A$110:$A$114</c:f>
              <c:strCache>
                <c:ptCount val="5"/>
                <c:pt idx="0">
                  <c:v>nem fontos</c:v>
                </c:pt>
                <c:pt idx="1">
                  <c:v>kevésbé fontos</c:v>
                </c:pt>
                <c:pt idx="2">
                  <c:v>közepesen fontos</c:v>
                </c:pt>
                <c:pt idx="3">
                  <c:v>fontos</c:v>
                </c:pt>
                <c:pt idx="4">
                  <c:v>nagyon fontos</c:v>
                </c:pt>
              </c:strCache>
            </c:strRef>
          </c:cat>
          <c:val>
            <c:numRef>
              <c:f>Sheet1!$E$110:$E$114</c:f>
              <c:numCache>
                <c:formatCode>General</c:formatCode>
                <c:ptCount val="5"/>
                <c:pt idx="0">
                  <c:v>1</c:v>
                </c:pt>
                <c:pt idx="1">
                  <c:v>3</c:v>
                </c:pt>
                <c:pt idx="2">
                  <c:v>10</c:v>
                </c:pt>
                <c:pt idx="3">
                  <c:v>19</c:v>
                </c:pt>
                <c:pt idx="4">
                  <c:v>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7A0B-4A32-A447-6CCC2FACB61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-450767584"/>
        <c:axId val="-461821392"/>
      </c:radarChart>
      <c:catAx>
        <c:axId val="-4507675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461821392"/>
        <c:crosses val="autoZero"/>
        <c:auto val="1"/>
        <c:lblAlgn val="ctr"/>
        <c:lblOffset val="100"/>
        <c:noMultiLvlLbl val="0"/>
      </c:catAx>
      <c:valAx>
        <c:axId val="-4618213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l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4507675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"/>
          <c:y val="0.57950593542155004"/>
          <c:w val="0.54414070939986259"/>
          <c:h val="0.4193017927843760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lt1">
                  <a:lumMod val="8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radarChart>
        <c:radarStyle val="filled"/>
        <c:varyColors val="0"/>
        <c:ser>
          <c:idx val="0"/>
          <c:order val="0"/>
          <c:tx>
            <c:strRef>
              <c:f>Sheet1!$B$212</c:f>
              <c:strCache>
                <c:ptCount val="1"/>
                <c:pt idx="0">
                  <c:v>nagyon jellemző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cat>
            <c:strRef>
              <c:f>Sheet1!$A$213:$A$218</c:f>
              <c:strCache>
                <c:ptCount val="6"/>
                <c:pt idx="0">
                  <c:v>Iskola által szervezett külsős képzésen való részvétel</c:v>
                </c:pt>
                <c:pt idx="1">
                  <c:v>Iskola által szervezett belső képzésen való részvétel</c:v>
                </c:pt>
                <c:pt idx="2">
                  <c:v>Saját magam képzése pl. online videók, leírások segítségével</c:v>
                </c:pt>
                <c:pt idx="3">
                  <c:v>Családtagok segítségével</c:v>
                </c:pt>
                <c:pt idx="4">
                  <c:v>Kollégák segítségével</c:v>
                </c:pt>
                <c:pt idx="5">
                  <c:v>Önálló próbálgatással</c:v>
                </c:pt>
              </c:strCache>
            </c:strRef>
          </c:cat>
          <c:val>
            <c:numRef>
              <c:f>Sheet1!$B$213:$B$218</c:f>
              <c:numCache>
                <c:formatCode>General</c:formatCode>
                <c:ptCount val="6"/>
                <c:pt idx="0">
                  <c:v>16</c:v>
                </c:pt>
                <c:pt idx="1">
                  <c:v>26</c:v>
                </c:pt>
                <c:pt idx="2">
                  <c:v>40</c:v>
                </c:pt>
                <c:pt idx="3">
                  <c:v>26</c:v>
                </c:pt>
                <c:pt idx="4">
                  <c:v>23</c:v>
                </c:pt>
                <c:pt idx="5">
                  <c:v>44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38E-4219-85E5-B67D824A9332}"/>
            </c:ext>
          </c:extLst>
        </c:ser>
        <c:ser>
          <c:idx val="1"/>
          <c:order val="1"/>
          <c:tx>
            <c:strRef>
              <c:f>Sheet1!$C$212</c:f>
              <c:strCache>
                <c:ptCount val="1"/>
                <c:pt idx="0">
                  <c:v>kevésbé jellemző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cat>
            <c:strRef>
              <c:f>Sheet1!$A$213:$A$218</c:f>
              <c:strCache>
                <c:ptCount val="6"/>
                <c:pt idx="0">
                  <c:v>Iskola által szervezett külsős képzésen való részvétel</c:v>
                </c:pt>
                <c:pt idx="1">
                  <c:v>Iskola által szervezett belső képzésen való részvétel</c:v>
                </c:pt>
                <c:pt idx="2">
                  <c:v>Saját magam képzése pl. online videók, leírások segítségével</c:v>
                </c:pt>
                <c:pt idx="3">
                  <c:v>Családtagok segítségével</c:v>
                </c:pt>
                <c:pt idx="4">
                  <c:v>Kollégák segítségével</c:v>
                </c:pt>
                <c:pt idx="5">
                  <c:v>Önálló próbálgatással</c:v>
                </c:pt>
              </c:strCache>
            </c:strRef>
          </c:cat>
          <c:val>
            <c:numRef>
              <c:f>Sheet1!$C$213:$C$218</c:f>
              <c:numCache>
                <c:formatCode>General</c:formatCode>
                <c:ptCount val="6"/>
                <c:pt idx="0">
                  <c:v>24</c:v>
                </c:pt>
                <c:pt idx="1">
                  <c:v>22</c:v>
                </c:pt>
                <c:pt idx="2">
                  <c:v>7</c:v>
                </c:pt>
                <c:pt idx="3">
                  <c:v>16</c:v>
                </c:pt>
                <c:pt idx="4">
                  <c:v>22</c:v>
                </c:pt>
                <c:pt idx="5">
                  <c:v>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38E-4219-85E5-B67D824A9332}"/>
            </c:ext>
          </c:extLst>
        </c:ser>
        <c:ser>
          <c:idx val="2"/>
          <c:order val="2"/>
          <c:tx>
            <c:strRef>
              <c:f>Sheet1!$D$212</c:f>
              <c:strCache>
                <c:ptCount val="1"/>
                <c:pt idx="0">
                  <c:v>nem jellemző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cat>
            <c:strRef>
              <c:f>Sheet1!$A$213:$A$218</c:f>
              <c:strCache>
                <c:ptCount val="6"/>
                <c:pt idx="0">
                  <c:v>Iskola által szervezett külsős képzésen való részvétel</c:v>
                </c:pt>
                <c:pt idx="1">
                  <c:v>Iskola által szervezett belső képzésen való részvétel</c:v>
                </c:pt>
                <c:pt idx="2">
                  <c:v>Saját magam képzése pl. online videók, leírások segítségével</c:v>
                </c:pt>
                <c:pt idx="3">
                  <c:v>Családtagok segítségével</c:v>
                </c:pt>
                <c:pt idx="4">
                  <c:v>Kollégák segítségével</c:v>
                </c:pt>
                <c:pt idx="5">
                  <c:v>Önálló próbálgatással</c:v>
                </c:pt>
              </c:strCache>
            </c:strRef>
          </c:cat>
          <c:val>
            <c:numRef>
              <c:f>Sheet1!$D$213:$D$218</c:f>
              <c:numCache>
                <c:formatCode>General</c:formatCode>
                <c:ptCount val="6"/>
                <c:pt idx="0">
                  <c:v>15</c:v>
                </c:pt>
                <c:pt idx="1">
                  <c:v>9</c:v>
                </c:pt>
                <c:pt idx="2">
                  <c:v>5</c:v>
                </c:pt>
                <c:pt idx="3">
                  <c:v>11</c:v>
                </c:pt>
                <c:pt idx="4">
                  <c:v>6</c:v>
                </c:pt>
                <c:pt idx="5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38E-4219-85E5-B67D824A933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181022527"/>
        <c:axId val="1181021695"/>
      </c:radarChart>
      <c:catAx>
        <c:axId val="118102252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81021695"/>
        <c:crosses val="autoZero"/>
        <c:auto val="1"/>
        <c:lblAlgn val="ctr"/>
        <c:lblOffset val="100"/>
        <c:noMultiLvlLbl val="0"/>
      </c:catAx>
      <c:valAx>
        <c:axId val="118102169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8102252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Sheet1!$B$141</c:f>
              <c:strCache>
                <c:ptCount val="1"/>
                <c:pt idx="0">
                  <c:v>nagyon fontos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Sheet1!$A$142:$A$155</c:f>
              <c:strCache>
                <c:ptCount val="14"/>
                <c:pt idx="0">
                  <c:v>Neten info keresés, értékelés, mentés</c:v>
                </c:pt>
                <c:pt idx="1">
                  <c:v>Dokumentumok közös szerkesztése </c:v>
                </c:pt>
                <c:pt idx="2">
                  <c:v>Digitális tartalmak szerkesztése és online publikálása</c:v>
                </c:pt>
                <c:pt idx="3">
                  <c:v>Digitális adatvédelem, titoktartás</c:v>
                </c:pt>
                <c:pt idx="4">
                  <c:v>Digitális techn. alkalmazása egészségi állapot és kockázatok figyelemmel kísérésére</c:v>
                </c:pt>
                <c:pt idx="5">
                  <c:v>Gondozók, ellátottak igényeinek azonosítása a digitális technológia segítségével</c:v>
                </c:pt>
                <c:pt idx="6">
                  <c:v>Gondozók, ellátottak mindennapi rutinjának támogatása digitális technológiával</c:v>
                </c:pt>
                <c:pt idx="7">
                  <c:v>Technológia használata az önellátás támogatásához </c:v>
                </c:pt>
                <c:pt idx="8">
                  <c:v>Technológia használata a gondozók körében az aktív távgondozásban</c:v>
                </c:pt>
                <c:pt idx="9">
                  <c:v>Technológia eszközök telepítése és kezelése</c:v>
                </c:pt>
                <c:pt idx="10">
                  <c:v>Egyszerűbb technikai hibák felismerése,  elhárítása</c:v>
                </c:pt>
                <c:pt idx="11">
                  <c:v>Az ellátottak betanítása a technológiai eszközök használatára</c:v>
                </c:pt>
                <c:pt idx="12">
                  <c:v>Közösségi hálózatok alkalmazása dolgozók közötti együttműködésre</c:v>
                </c:pt>
                <c:pt idx="13">
                  <c:v>Szociális hálózatok használata az ellátottakkal való kommunikációhoz </c:v>
                </c:pt>
              </c:strCache>
            </c:strRef>
          </c:cat>
          <c:val>
            <c:numRef>
              <c:f>Sheet1!$B$142:$B$155</c:f>
              <c:numCache>
                <c:formatCode>General</c:formatCode>
                <c:ptCount val="14"/>
                <c:pt idx="0">
                  <c:v>32</c:v>
                </c:pt>
                <c:pt idx="1">
                  <c:v>20</c:v>
                </c:pt>
                <c:pt idx="2">
                  <c:v>10</c:v>
                </c:pt>
                <c:pt idx="3">
                  <c:v>35</c:v>
                </c:pt>
                <c:pt idx="4">
                  <c:v>26</c:v>
                </c:pt>
                <c:pt idx="5">
                  <c:v>17</c:v>
                </c:pt>
                <c:pt idx="6">
                  <c:v>24</c:v>
                </c:pt>
                <c:pt idx="7">
                  <c:v>17</c:v>
                </c:pt>
                <c:pt idx="8">
                  <c:v>19</c:v>
                </c:pt>
                <c:pt idx="9">
                  <c:v>20</c:v>
                </c:pt>
                <c:pt idx="10">
                  <c:v>15</c:v>
                </c:pt>
                <c:pt idx="11">
                  <c:v>22</c:v>
                </c:pt>
                <c:pt idx="12">
                  <c:v>18</c:v>
                </c:pt>
                <c:pt idx="13">
                  <c:v>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0B9-4883-A2CB-4FB89C40F2FE}"/>
            </c:ext>
          </c:extLst>
        </c:ser>
        <c:ser>
          <c:idx val="1"/>
          <c:order val="1"/>
          <c:tx>
            <c:strRef>
              <c:f>Sheet1!$C$141</c:f>
              <c:strCache>
                <c:ptCount val="1"/>
                <c:pt idx="0">
                  <c:v>fontos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Sheet1!$A$142:$A$155</c:f>
              <c:strCache>
                <c:ptCount val="14"/>
                <c:pt idx="0">
                  <c:v>Neten info keresés, értékelés, mentés</c:v>
                </c:pt>
                <c:pt idx="1">
                  <c:v>Dokumentumok közös szerkesztése </c:v>
                </c:pt>
                <c:pt idx="2">
                  <c:v>Digitális tartalmak szerkesztése és online publikálása</c:v>
                </c:pt>
                <c:pt idx="3">
                  <c:v>Digitális adatvédelem, titoktartás</c:v>
                </c:pt>
                <c:pt idx="4">
                  <c:v>Digitális techn. alkalmazása egészségi állapot és kockázatok figyelemmel kísérésére</c:v>
                </c:pt>
                <c:pt idx="5">
                  <c:v>Gondozók, ellátottak igényeinek azonosítása a digitális technológia segítségével</c:v>
                </c:pt>
                <c:pt idx="6">
                  <c:v>Gondozók, ellátottak mindennapi rutinjának támogatása digitális technológiával</c:v>
                </c:pt>
                <c:pt idx="7">
                  <c:v>Technológia használata az önellátás támogatásához </c:v>
                </c:pt>
                <c:pt idx="8">
                  <c:v>Technológia használata a gondozók körében az aktív távgondozásban</c:v>
                </c:pt>
                <c:pt idx="9">
                  <c:v>Technológia eszközök telepítése és kezelése</c:v>
                </c:pt>
                <c:pt idx="10">
                  <c:v>Egyszerűbb technikai hibák felismerése,  elhárítása</c:v>
                </c:pt>
                <c:pt idx="11">
                  <c:v>Az ellátottak betanítása a technológiai eszközök használatára</c:v>
                </c:pt>
                <c:pt idx="12">
                  <c:v>Közösségi hálózatok alkalmazása dolgozók közötti együttműködésre</c:v>
                </c:pt>
                <c:pt idx="13">
                  <c:v>Szociális hálózatok használata az ellátottakkal való kommunikációhoz </c:v>
                </c:pt>
              </c:strCache>
            </c:strRef>
          </c:cat>
          <c:val>
            <c:numRef>
              <c:f>Sheet1!$C$142:$C$155</c:f>
              <c:numCache>
                <c:formatCode>General</c:formatCode>
                <c:ptCount val="14"/>
                <c:pt idx="0">
                  <c:v>22</c:v>
                </c:pt>
                <c:pt idx="1">
                  <c:v>32</c:v>
                </c:pt>
                <c:pt idx="2">
                  <c:v>32</c:v>
                </c:pt>
                <c:pt idx="3">
                  <c:v>18</c:v>
                </c:pt>
                <c:pt idx="4">
                  <c:v>26</c:v>
                </c:pt>
                <c:pt idx="5">
                  <c:v>33</c:v>
                </c:pt>
                <c:pt idx="6">
                  <c:v>28</c:v>
                </c:pt>
                <c:pt idx="7">
                  <c:v>33</c:v>
                </c:pt>
                <c:pt idx="8">
                  <c:v>33</c:v>
                </c:pt>
                <c:pt idx="9">
                  <c:v>30</c:v>
                </c:pt>
                <c:pt idx="10">
                  <c:v>36</c:v>
                </c:pt>
                <c:pt idx="11">
                  <c:v>24</c:v>
                </c:pt>
                <c:pt idx="12">
                  <c:v>32</c:v>
                </c:pt>
                <c:pt idx="13">
                  <c:v>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0B9-4883-A2CB-4FB89C40F2FE}"/>
            </c:ext>
          </c:extLst>
        </c:ser>
        <c:ser>
          <c:idx val="2"/>
          <c:order val="2"/>
          <c:tx>
            <c:strRef>
              <c:f>Sheet1!$D$141</c:f>
              <c:strCache>
                <c:ptCount val="1"/>
                <c:pt idx="0">
                  <c:v>nem fontos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Sheet1!$A$142:$A$155</c:f>
              <c:strCache>
                <c:ptCount val="14"/>
                <c:pt idx="0">
                  <c:v>Neten info keresés, értékelés, mentés</c:v>
                </c:pt>
                <c:pt idx="1">
                  <c:v>Dokumentumok közös szerkesztése </c:v>
                </c:pt>
                <c:pt idx="2">
                  <c:v>Digitális tartalmak szerkesztése és online publikálása</c:v>
                </c:pt>
                <c:pt idx="3">
                  <c:v>Digitális adatvédelem, titoktartás</c:v>
                </c:pt>
                <c:pt idx="4">
                  <c:v>Digitális techn. alkalmazása egészségi állapot és kockázatok figyelemmel kísérésére</c:v>
                </c:pt>
                <c:pt idx="5">
                  <c:v>Gondozók, ellátottak igényeinek azonosítása a digitális technológia segítségével</c:v>
                </c:pt>
                <c:pt idx="6">
                  <c:v>Gondozók, ellátottak mindennapi rutinjának támogatása digitális technológiával</c:v>
                </c:pt>
                <c:pt idx="7">
                  <c:v>Technológia használata az önellátás támogatásához </c:v>
                </c:pt>
                <c:pt idx="8">
                  <c:v>Technológia használata a gondozók körében az aktív távgondozásban</c:v>
                </c:pt>
                <c:pt idx="9">
                  <c:v>Technológia eszközök telepítése és kezelése</c:v>
                </c:pt>
                <c:pt idx="10">
                  <c:v>Egyszerűbb technikai hibák felismerése,  elhárítása</c:v>
                </c:pt>
                <c:pt idx="11">
                  <c:v>Az ellátottak betanítása a technológiai eszközök használatára</c:v>
                </c:pt>
                <c:pt idx="12">
                  <c:v>Közösségi hálózatok alkalmazása dolgozók közötti együttműködésre</c:v>
                </c:pt>
                <c:pt idx="13">
                  <c:v>Szociális hálózatok használata az ellátottakkal való kommunikációhoz </c:v>
                </c:pt>
              </c:strCache>
            </c:strRef>
          </c:cat>
          <c:val>
            <c:numRef>
              <c:f>Sheet1!$D$142:$D$155</c:f>
              <c:numCache>
                <c:formatCode>General</c:formatCode>
                <c:ptCount val="14"/>
                <c:pt idx="0">
                  <c:v>2</c:v>
                </c:pt>
                <c:pt idx="1">
                  <c:v>3</c:v>
                </c:pt>
                <c:pt idx="2">
                  <c:v>11</c:v>
                </c:pt>
                <c:pt idx="3">
                  <c:v>1</c:v>
                </c:pt>
                <c:pt idx="4">
                  <c:v>3</c:v>
                </c:pt>
                <c:pt idx="5">
                  <c:v>6</c:v>
                </c:pt>
                <c:pt idx="6">
                  <c:v>3</c:v>
                </c:pt>
                <c:pt idx="7">
                  <c:v>6</c:v>
                </c:pt>
                <c:pt idx="8">
                  <c:v>3</c:v>
                </c:pt>
                <c:pt idx="9">
                  <c:v>5</c:v>
                </c:pt>
                <c:pt idx="10">
                  <c:v>3</c:v>
                </c:pt>
                <c:pt idx="11">
                  <c:v>6</c:v>
                </c:pt>
                <c:pt idx="12">
                  <c:v>3</c:v>
                </c:pt>
                <c:pt idx="13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0B9-4883-A2CB-4FB89C40F2F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100"/>
        <c:axId val="-466973392"/>
        <c:axId val="-448002256"/>
      </c:barChart>
      <c:catAx>
        <c:axId val="-46697339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448002256"/>
        <c:crosses val="autoZero"/>
        <c:auto val="1"/>
        <c:lblAlgn val="ctr"/>
        <c:lblOffset val="100"/>
        <c:noMultiLvlLbl val="0"/>
      </c:catAx>
      <c:valAx>
        <c:axId val="-44800225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46697339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Sheet1!$B$177</c:f>
              <c:strCache>
                <c:ptCount val="1"/>
                <c:pt idx="0">
                  <c:v>tartalmazza 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Sheet1!$A$178:$A$191</c:f>
              <c:strCache>
                <c:ptCount val="14"/>
                <c:pt idx="0">
                  <c:v>Neten info keresés, értékelés, mentés</c:v>
                </c:pt>
                <c:pt idx="1">
                  <c:v>Dokumentumok közös szerkesztése </c:v>
                </c:pt>
                <c:pt idx="2">
                  <c:v>Digitális tartalmak szerkesztése és online publikálása</c:v>
                </c:pt>
                <c:pt idx="3">
                  <c:v>Digitális adatvédelem, titoktartás</c:v>
                </c:pt>
                <c:pt idx="4">
                  <c:v>Digitális techn. alkalmazása egészségi állapot és kockázatok figyelemmel kísérésére</c:v>
                </c:pt>
                <c:pt idx="5">
                  <c:v>Gondozók, ellátottak igényeinek azonosítása a digitális technológia segítségével</c:v>
                </c:pt>
                <c:pt idx="6">
                  <c:v>Gondozók, ellátottak mindennapi rutinjának támogatása digitális technológiával</c:v>
                </c:pt>
                <c:pt idx="7">
                  <c:v>Technológia használata az önellátás támogatásához </c:v>
                </c:pt>
                <c:pt idx="8">
                  <c:v>Technológia használata a gondozók körében az aktív távgondozásban</c:v>
                </c:pt>
                <c:pt idx="9">
                  <c:v>Technológia eszközök telepítése és kezelése</c:v>
                </c:pt>
                <c:pt idx="10">
                  <c:v>Egyszerűbb technikai hibák felismerése,  elhárítása</c:v>
                </c:pt>
                <c:pt idx="11">
                  <c:v>Az ellátottak betanítása a technológiai eszközök használatára</c:v>
                </c:pt>
                <c:pt idx="12">
                  <c:v>Közösségi hálózatok alkalmazása dolgozók közötti együttműködésre</c:v>
                </c:pt>
                <c:pt idx="13">
                  <c:v>Szociális hálózatok használata az ellátottakkal való kommunikációhoz </c:v>
                </c:pt>
              </c:strCache>
            </c:strRef>
          </c:cat>
          <c:val>
            <c:numRef>
              <c:f>Sheet1!$B$178:$B$191</c:f>
              <c:numCache>
                <c:formatCode>General</c:formatCode>
                <c:ptCount val="14"/>
                <c:pt idx="0">
                  <c:v>35</c:v>
                </c:pt>
                <c:pt idx="1">
                  <c:v>26</c:v>
                </c:pt>
                <c:pt idx="2">
                  <c:v>17</c:v>
                </c:pt>
                <c:pt idx="3">
                  <c:v>27</c:v>
                </c:pt>
                <c:pt idx="4">
                  <c:v>21</c:v>
                </c:pt>
                <c:pt idx="5">
                  <c:v>11</c:v>
                </c:pt>
                <c:pt idx="6">
                  <c:v>23</c:v>
                </c:pt>
                <c:pt idx="7">
                  <c:v>9</c:v>
                </c:pt>
                <c:pt idx="8">
                  <c:v>10</c:v>
                </c:pt>
                <c:pt idx="9">
                  <c:v>11</c:v>
                </c:pt>
                <c:pt idx="10">
                  <c:v>14</c:v>
                </c:pt>
                <c:pt idx="11">
                  <c:v>10</c:v>
                </c:pt>
                <c:pt idx="12">
                  <c:v>20</c:v>
                </c:pt>
                <c:pt idx="13">
                  <c:v>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EB9-48AE-8052-3F8F8A3758DF}"/>
            </c:ext>
          </c:extLst>
        </c:ser>
        <c:ser>
          <c:idx val="1"/>
          <c:order val="1"/>
          <c:tx>
            <c:strRef>
              <c:f>Sheet1!$C$177</c:f>
              <c:strCache>
                <c:ptCount val="1"/>
                <c:pt idx="0">
                  <c:v>nem</c:v>
                </c:pt>
              </c:strCache>
            </c:strRef>
          </c:tx>
          <c:spPr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Sheet1!$A$178:$A$191</c:f>
              <c:strCache>
                <c:ptCount val="14"/>
                <c:pt idx="0">
                  <c:v>Neten info keresés, értékelés, mentés</c:v>
                </c:pt>
                <c:pt idx="1">
                  <c:v>Dokumentumok közös szerkesztése </c:v>
                </c:pt>
                <c:pt idx="2">
                  <c:v>Digitális tartalmak szerkesztése és online publikálása</c:v>
                </c:pt>
                <c:pt idx="3">
                  <c:v>Digitális adatvédelem, titoktartás</c:v>
                </c:pt>
                <c:pt idx="4">
                  <c:v>Digitális techn. alkalmazása egészségi állapot és kockázatok figyelemmel kísérésére</c:v>
                </c:pt>
                <c:pt idx="5">
                  <c:v>Gondozók, ellátottak igényeinek azonosítása a digitális technológia segítségével</c:v>
                </c:pt>
                <c:pt idx="6">
                  <c:v>Gondozók, ellátottak mindennapi rutinjának támogatása digitális technológiával</c:v>
                </c:pt>
                <c:pt idx="7">
                  <c:v>Technológia használata az önellátás támogatásához </c:v>
                </c:pt>
                <c:pt idx="8">
                  <c:v>Technológia használata a gondozók körében az aktív távgondozásban</c:v>
                </c:pt>
                <c:pt idx="9">
                  <c:v>Technológia eszközök telepítése és kezelése</c:v>
                </c:pt>
                <c:pt idx="10">
                  <c:v>Egyszerűbb technikai hibák felismerése,  elhárítása</c:v>
                </c:pt>
                <c:pt idx="11">
                  <c:v>Az ellátottak betanítása a technológiai eszközök használatára</c:v>
                </c:pt>
                <c:pt idx="12">
                  <c:v>Közösségi hálózatok alkalmazása dolgozók közötti együttműködésre</c:v>
                </c:pt>
                <c:pt idx="13">
                  <c:v>Szociális hálózatok használata az ellátottakkal való kommunikációhoz </c:v>
                </c:pt>
              </c:strCache>
            </c:strRef>
          </c:cat>
          <c:val>
            <c:numRef>
              <c:f>Sheet1!$C$178:$C$191</c:f>
              <c:numCache>
                <c:formatCode>General</c:formatCode>
                <c:ptCount val="14"/>
                <c:pt idx="0">
                  <c:v>19</c:v>
                </c:pt>
                <c:pt idx="1">
                  <c:v>27</c:v>
                </c:pt>
                <c:pt idx="2">
                  <c:v>34</c:v>
                </c:pt>
                <c:pt idx="3">
                  <c:v>24</c:v>
                </c:pt>
                <c:pt idx="4">
                  <c:v>29</c:v>
                </c:pt>
                <c:pt idx="5">
                  <c:v>39</c:v>
                </c:pt>
                <c:pt idx="6">
                  <c:v>28</c:v>
                </c:pt>
                <c:pt idx="7">
                  <c:v>42</c:v>
                </c:pt>
                <c:pt idx="8">
                  <c:v>41</c:v>
                </c:pt>
                <c:pt idx="9">
                  <c:v>41</c:v>
                </c:pt>
                <c:pt idx="10">
                  <c:v>37</c:v>
                </c:pt>
                <c:pt idx="11">
                  <c:v>41</c:v>
                </c:pt>
                <c:pt idx="12">
                  <c:v>30</c:v>
                </c:pt>
                <c:pt idx="13">
                  <c:v>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EB9-48AE-8052-3F8F8A3758D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-447472224"/>
        <c:axId val="-508061920"/>
      </c:barChart>
      <c:catAx>
        <c:axId val="-44747222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508061920"/>
        <c:crosses val="autoZero"/>
        <c:auto val="1"/>
        <c:lblAlgn val="ctr"/>
        <c:lblOffset val="100"/>
        <c:noMultiLvlLbl val="0"/>
      </c:catAx>
      <c:valAx>
        <c:axId val="-50806192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4474722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Sheet1!$B$196</c:f>
              <c:strCache>
                <c:ptCount val="1"/>
                <c:pt idx="0">
                  <c:v>Csak hallottam róla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Sheet1!$A$197:$A$206</c:f>
              <c:strCache>
                <c:ptCount val="10"/>
                <c:pt idx="0">
                  <c:v>Adatokat online gyűjtő vérnyomásmérő</c:v>
                </c:pt>
                <c:pt idx="1">
                  <c:v>Vércukormérő</c:v>
                </c:pt>
                <c:pt idx="2">
                  <c:v>Digitális gyógyszer adagoló</c:v>
                </c:pt>
                <c:pt idx="3">
                  <c:v>Alvás monitorozó</c:v>
                </c:pt>
                <c:pt idx="4">
                  <c:v>Vészhívó készülék</c:v>
                </c:pt>
                <c:pt idx="5">
                  <c:v>Tevékenységfigyelő érzékelők (pl. TeleNyugi)</c:v>
                </c:pt>
                <c:pt idx="6">
                  <c:v>Mobil EKG</c:v>
                </c:pt>
                <c:pt idx="7">
                  <c:v>Orvost és beteget összekötő integrált rendszer</c:v>
                </c:pt>
                <c:pt idx="8">
                  <c:v>Okosóra (időseknek, riasztó funkcióval)</c:v>
                </c:pt>
                <c:pt idx="9">
                  <c:v>Mobil alkalmazás (pl. Menta)</c:v>
                </c:pt>
              </c:strCache>
            </c:strRef>
          </c:cat>
          <c:val>
            <c:numRef>
              <c:f>Sheet1!$B$197:$B$206</c:f>
              <c:numCache>
                <c:formatCode>General</c:formatCode>
                <c:ptCount val="10"/>
                <c:pt idx="0">
                  <c:v>26</c:v>
                </c:pt>
                <c:pt idx="1">
                  <c:v>9</c:v>
                </c:pt>
                <c:pt idx="2">
                  <c:v>26</c:v>
                </c:pt>
                <c:pt idx="3">
                  <c:v>28</c:v>
                </c:pt>
                <c:pt idx="4">
                  <c:v>11</c:v>
                </c:pt>
                <c:pt idx="5">
                  <c:v>33</c:v>
                </c:pt>
                <c:pt idx="6">
                  <c:v>15</c:v>
                </c:pt>
                <c:pt idx="7">
                  <c:v>25</c:v>
                </c:pt>
                <c:pt idx="8">
                  <c:v>22</c:v>
                </c:pt>
                <c:pt idx="9">
                  <c:v>30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696-482D-B2F9-F998D3C58676}"/>
            </c:ext>
          </c:extLst>
        </c:ser>
        <c:ser>
          <c:idx val="1"/>
          <c:order val="1"/>
          <c:tx>
            <c:strRef>
              <c:f>Sheet1!$C$196</c:f>
              <c:strCache>
                <c:ptCount val="1"/>
                <c:pt idx="0">
                  <c:v>Ismerem, de nem tanítjuk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Sheet1!$A$197:$A$206</c:f>
              <c:strCache>
                <c:ptCount val="10"/>
                <c:pt idx="0">
                  <c:v>Adatokat online gyűjtő vérnyomásmérő</c:v>
                </c:pt>
                <c:pt idx="1">
                  <c:v>Vércukormérő</c:v>
                </c:pt>
                <c:pt idx="2">
                  <c:v>Digitális gyógyszer adagoló</c:v>
                </c:pt>
                <c:pt idx="3">
                  <c:v>Alvás monitorozó</c:v>
                </c:pt>
                <c:pt idx="4">
                  <c:v>Vészhívó készülék</c:v>
                </c:pt>
                <c:pt idx="5">
                  <c:v>Tevékenységfigyelő érzékelők (pl. TeleNyugi)</c:v>
                </c:pt>
                <c:pt idx="6">
                  <c:v>Mobil EKG</c:v>
                </c:pt>
                <c:pt idx="7">
                  <c:v>Orvost és beteget összekötő integrált rendszer</c:v>
                </c:pt>
                <c:pt idx="8">
                  <c:v>Okosóra (időseknek, riasztó funkcióval)</c:v>
                </c:pt>
                <c:pt idx="9">
                  <c:v>Mobil alkalmazás (pl. Menta)</c:v>
                </c:pt>
              </c:strCache>
            </c:strRef>
          </c:cat>
          <c:val>
            <c:numRef>
              <c:f>Sheet1!$C$197:$C$206</c:f>
              <c:numCache>
                <c:formatCode>General</c:formatCode>
                <c:ptCount val="10"/>
                <c:pt idx="0">
                  <c:v>22</c:v>
                </c:pt>
                <c:pt idx="1">
                  <c:v>11</c:v>
                </c:pt>
                <c:pt idx="2">
                  <c:v>23</c:v>
                </c:pt>
                <c:pt idx="3">
                  <c:v>20</c:v>
                </c:pt>
                <c:pt idx="4">
                  <c:v>20</c:v>
                </c:pt>
                <c:pt idx="5">
                  <c:v>16</c:v>
                </c:pt>
                <c:pt idx="6">
                  <c:v>20</c:v>
                </c:pt>
                <c:pt idx="7">
                  <c:v>26</c:v>
                </c:pt>
                <c:pt idx="8">
                  <c:v>29</c:v>
                </c:pt>
                <c:pt idx="9">
                  <c:v>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696-482D-B2F9-F998D3C58676}"/>
            </c:ext>
          </c:extLst>
        </c:ser>
        <c:ser>
          <c:idx val="2"/>
          <c:order val="2"/>
          <c:tx>
            <c:strRef>
              <c:f>Sheet1!$D$196</c:f>
              <c:strCache>
                <c:ptCount val="1"/>
                <c:pt idx="0">
                  <c:v>Tanítjuk a használatát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Sheet1!$A$197:$A$206</c:f>
              <c:strCache>
                <c:ptCount val="10"/>
                <c:pt idx="0">
                  <c:v>Adatokat online gyűjtő vérnyomásmérő</c:v>
                </c:pt>
                <c:pt idx="1">
                  <c:v>Vércukormérő</c:v>
                </c:pt>
                <c:pt idx="2">
                  <c:v>Digitális gyógyszer adagoló</c:v>
                </c:pt>
                <c:pt idx="3">
                  <c:v>Alvás monitorozó</c:v>
                </c:pt>
                <c:pt idx="4">
                  <c:v>Vészhívó készülék</c:v>
                </c:pt>
                <c:pt idx="5">
                  <c:v>Tevékenységfigyelő érzékelők (pl. TeleNyugi)</c:v>
                </c:pt>
                <c:pt idx="6">
                  <c:v>Mobil EKG</c:v>
                </c:pt>
                <c:pt idx="7">
                  <c:v>Orvost és beteget összekötő integrált rendszer</c:v>
                </c:pt>
                <c:pt idx="8">
                  <c:v>Okosóra (időseknek, riasztó funkcióval)</c:v>
                </c:pt>
                <c:pt idx="9">
                  <c:v>Mobil alkalmazás (pl. Menta)</c:v>
                </c:pt>
              </c:strCache>
            </c:strRef>
          </c:cat>
          <c:val>
            <c:numRef>
              <c:f>Sheet1!$D$197:$D$206</c:f>
              <c:numCache>
                <c:formatCode>General</c:formatCode>
                <c:ptCount val="10"/>
                <c:pt idx="0">
                  <c:v>7</c:v>
                </c:pt>
                <c:pt idx="1">
                  <c:v>34</c:v>
                </c:pt>
                <c:pt idx="2">
                  <c:v>4</c:v>
                </c:pt>
                <c:pt idx="3">
                  <c:v>6</c:v>
                </c:pt>
                <c:pt idx="4">
                  <c:v>24</c:v>
                </c:pt>
                <c:pt idx="5">
                  <c:v>5</c:v>
                </c:pt>
                <c:pt idx="6">
                  <c:v>20</c:v>
                </c:pt>
                <c:pt idx="7">
                  <c:v>3</c:v>
                </c:pt>
                <c:pt idx="8">
                  <c:v>4</c:v>
                </c:pt>
                <c:pt idx="9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696-482D-B2F9-F998D3C5867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277313551"/>
        <c:axId val="1277318543"/>
      </c:barChart>
      <c:catAx>
        <c:axId val="1277313551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77318543"/>
        <c:crosses val="autoZero"/>
        <c:auto val="1"/>
        <c:lblAlgn val="ctr"/>
        <c:lblOffset val="100"/>
        <c:noMultiLvlLbl val="0"/>
      </c:catAx>
      <c:valAx>
        <c:axId val="1277318543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7731355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Sheet1!$A$9:$A$14</c:f>
              <c:strCache>
                <c:ptCount val="6"/>
                <c:pt idx="0">
                  <c:v>Számítógép, laptop</c:v>
                </c:pt>
                <c:pt idx="1">
                  <c:v>Táblaszámítógép, tablet pc</c:v>
                </c:pt>
                <c:pt idx="2">
                  <c:v>Internet</c:v>
                </c:pt>
                <c:pt idx="3">
                  <c:v>Okostelefon</c:v>
                </c:pt>
                <c:pt idx="4">
                  <c:v>Személyes vészjelző / segélyhívó készülék</c:v>
                </c:pt>
                <c:pt idx="5">
                  <c:v>Okos készülékek (aktivitás érzékelő, alvás, szívritmus, vérnyomás monitor, stb.)</c:v>
                </c:pt>
              </c:strCache>
            </c:strRef>
          </c:cat>
          <c:val>
            <c:numRef>
              <c:f>Sheet1!$B$9:$B$14</c:f>
              <c:numCache>
                <c:formatCode>0%</c:formatCode>
                <c:ptCount val="6"/>
                <c:pt idx="0">
                  <c:v>0.69135802469135799</c:v>
                </c:pt>
                <c:pt idx="1">
                  <c:v>0.2191358024691358</c:v>
                </c:pt>
                <c:pt idx="2">
                  <c:v>0.62345679012345678</c:v>
                </c:pt>
                <c:pt idx="3">
                  <c:v>0.45370370370370372</c:v>
                </c:pt>
                <c:pt idx="4">
                  <c:v>2.7777777777777776E-2</c:v>
                </c:pt>
                <c:pt idx="5">
                  <c:v>0.10493827160493827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E0D-400B-A833-8E7FCD89C71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783423376"/>
        <c:axId val="779986784"/>
      </c:barChart>
      <c:catAx>
        <c:axId val="78342337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79986784"/>
        <c:crosses val="autoZero"/>
        <c:auto val="1"/>
        <c:lblAlgn val="ctr"/>
        <c:lblOffset val="100"/>
        <c:noMultiLvlLbl val="0"/>
      </c:catAx>
      <c:valAx>
        <c:axId val="779986784"/>
        <c:scaling>
          <c:orientation val="minMax"/>
        </c:scaling>
        <c:delete val="1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crossAx val="78342337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8270800524934382"/>
          <c:y val="0.12878472222222223"/>
          <c:w val="0.47329199475065614"/>
          <c:h val="0.79066573709536303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Sheet1!$A$17:$A$23</c:f>
              <c:strCache>
                <c:ptCount val="7"/>
                <c:pt idx="0">
                  <c:v>Egészségügyi szolgáltatások elérése és tanácsadás kérése</c:v>
                </c:pt>
                <c:pt idx="1">
                  <c:v>Kapcsolattartás családtagokkal, barátokkal</c:v>
                </c:pt>
                <c:pt idx="2">
                  <c:v>Kapcsolattartás a közszolgáltatókkal</c:v>
                </c:pt>
                <c:pt idx="3">
                  <c:v>Kulturális tevékenységek elérése</c:v>
                </c:pt>
                <c:pt idx="4">
                  <c:v>Vásárlás</c:v>
                </c:pt>
                <c:pt idx="5">
                  <c:v>Kapcsolatba lépés olyan személyekkel, akik segíthetnek háztartási munkákban (pl. javítások, karbantartás, stb.)</c:v>
                </c:pt>
                <c:pt idx="6">
                  <c:v>Kérem ide írja le az egyéb célokat...</c:v>
                </c:pt>
              </c:strCache>
            </c:strRef>
          </c:cat>
          <c:val>
            <c:numRef>
              <c:f>Sheet1!$B$17:$B$23</c:f>
              <c:numCache>
                <c:formatCode>0%</c:formatCode>
                <c:ptCount val="7"/>
                <c:pt idx="0">
                  <c:v>0.47530864197530864</c:v>
                </c:pt>
                <c:pt idx="1">
                  <c:v>0.70987654320987659</c:v>
                </c:pt>
                <c:pt idx="2">
                  <c:v>0.34259259259259262</c:v>
                </c:pt>
                <c:pt idx="3">
                  <c:v>0.41666666666666669</c:v>
                </c:pt>
                <c:pt idx="4">
                  <c:v>0.32407407407407407</c:v>
                </c:pt>
                <c:pt idx="5">
                  <c:v>0.14814814814814814</c:v>
                </c:pt>
                <c:pt idx="6">
                  <c:v>1.5432098765432098E-2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137-433C-9C7C-AC1B6E66D25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854512448"/>
        <c:axId val="854516608"/>
      </c:barChart>
      <c:catAx>
        <c:axId val="85451244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54516608"/>
        <c:crosses val="autoZero"/>
        <c:auto val="1"/>
        <c:lblAlgn val="ctr"/>
        <c:lblOffset val="100"/>
        <c:noMultiLvlLbl val="0"/>
      </c:catAx>
      <c:valAx>
        <c:axId val="854516608"/>
        <c:scaling>
          <c:orientation val="minMax"/>
        </c:scaling>
        <c:delete val="1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crossAx val="85451244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Sheet1!$B$45</c:f>
              <c:strCache>
                <c:ptCount val="1"/>
                <c:pt idx="0">
                  <c:v>IGEN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Sheet1!$A$46:$A$52</c:f>
              <c:strCache>
                <c:ptCount val="7"/>
                <c:pt idx="0">
                  <c:v>Egészségügyi konzultáció, segítség kérése  0-24</c:v>
                </c:pt>
                <c:pt idx="1">
                  <c:v>Távbeszélgetés orvossal, gondozóval az interneten </c:v>
                </c:pt>
                <c:pt idx="2">
                  <c:v>Gyógyszerek házhozszállítása</c:v>
                </c:pt>
                <c:pt idx="3">
                  <c:v>Laborleletek megtekintése az interneten, lekérés</c:v>
                </c:pt>
                <c:pt idx="4">
                  <c:v>Riasztás rosszullét esetén </c:v>
                </c:pt>
                <c:pt idx="5">
                  <c:v>Otthon mért eü. adatok továbbítása, szakember  általi ellenőrzése</c:v>
                </c:pt>
                <c:pt idx="6">
                  <c:v>Részvétel online fórumban, eü.  kérdések megbeszélése</c:v>
                </c:pt>
              </c:strCache>
            </c:strRef>
          </c:cat>
          <c:val>
            <c:numRef>
              <c:f>Sheet1!$B$46:$B$52</c:f>
              <c:numCache>
                <c:formatCode>General</c:formatCode>
                <c:ptCount val="7"/>
                <c:pt idx="0">
                  <c:v>153</c:v>
                </c:pt>
                <c:pt idx="1">
                  <c:v>126</c:v>
                </c:pt>
                <c:pt idx="2">
                  <c:v>100</c:v>
                </c:pt>
                <c:pt idx="3">
                  <c:v>162</c:v>
                </c:pt>
                <c:pt idx="4">
                  <c:v>167</c:v>
                </c:pt>
                <c:pt idx="5">
                  <c:v>114</c:v>
                </c:pt>
                <c:pt idx="6">
                  <c:v>65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DCA-4C8D-9121-9E6E99DCB74F}"/>
            </c:ext>
          </c:extLst>
        </c:ser>
        <c:ser>
          <c:idx val="1"/>
          <c:order val="1"/>
          <c:tx>
            <c:strRef>
              <c:f>Sheet1!$C$45</c:f>
              <c:strCache>
                <c:ptCount val="1"/>
                <c:pt idx="0">
                  <c:v>TALÁN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Sheet1!$A$46:$A$52</c:f>
              <c:strCache>
                <c:ptCount val="7"/>
                <c:pt idx="0">
                  <c:v>Egészségügyi konzultáció, segítség kérése  0-24</c:v>
                </c:pt>
                <c:pt idx="1">
                  <c:v>Távbeszélgetés orvossal, gondozóval az interneten </c:v>
                </c:pt>
                <c:pt idx="2">
                  <c:v>Gyógyszerek házhozszállítása</c:v>
                </c:pt>
                <c:pt idx="3">
                  <c:v>Laborleletek megtekintése az interneten, lekérés</c:v>
                </c:pt>
                <c:pt idx="4">
                  <c:v>Riasztás rosszullét esetén </c:v>
                </c:pt>
                <c:pt idx="5">
                  <c:v>Otthon mért eü. adatok továbbítása, szakember  általi ellenőrzése</c:v>
                </c:pt>
                <c:pt idx="6">
                  <c:v>Részvétel online fórumban, eü.  kérdések megbeszélése</c:v>
                </c:pt>
              </c:strCache>
            </c:strRef>
          </c:cat>
          <c:val>
            <c:numRef>
              <c:f>Sheet1!$C$46:$C$52</c:f>
              <c:numCache>
                <c:formatCode>General</c:formatCode>
                <c:ptCount val="7"/>
                <c:pt idx="0">
                  <c:v>109</c:v>
                </c:pt>
                <c:pt idx="1">
                  <c:v>99</c:v>
                </c:pt>
                <c:pt idx="2">
                  <c:v>76</c:v>
                </c:pt>
                <c:pt idx="3">
                  <c:v>69</c:v>
                </c:pt>
                <c:pt idx="4">
                  <c:v>95</c:v>
                </c:pt>
                <c:pt idx="5">
                  <c:v>104</c:v>
                </c:pt>
                <c:pt idx="6">
                  <c:v>94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DCA-4C8D-9121-9E6E99DCB74F}"/>
            </c:ext>
          </c:extLst>
        </c:ser>
        <c:ser>
          <c:idx val="2"/>
          <c:order val="2"/>
          <c:tx>
            <c:strRef>
              <c:f>Sheet1!$D$45</c:f>
              <c:strCache>
                <c:ptCount val="1"/>
                <c:pt idx="0">
                  <c:v>NEM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Sheet1!$A$46:$A$52</c:f>
              <c:strCache>
                <c:ptCount val="7"/>
                <c:pt idx="0">
                  <c:v>Egészségügyi konzultáció, segítség kérése  0-24</c:v>
                </c:pt>
                <c:pt idx="1">
                  <c:v>Távbeszélgetés orvossal, gondozóval az interneten </c:v>
                </c:pt>
                <c:pt idx="2">
                  <c:v>Gyógyszerek házhozszállítása</c:v>
                </c:pt>
                <c:pt idx="3">
                  <c:v>Laborleletek megtekintése az interneten, lekérés</c:v>
                </c:pt>
                <c:pt idx="4">
                  <c:v>Riasztás rosszullét esetén </c:v>
                </c:pt>
                <c:pt idx="5">
                  <c:v>Otthon mért eü. adatok továbbítása, szakember  általi ellenőrzése</c:v>
                </c:pt>
                <c:pt idx="6">
                  <c:v>Részvétel online fórumban, eü.  kérdések megbeszélése</c:v>
                </c:pt>
              </c:strCache>
            </c:strRef>
          </c:cat>
          <c:val>
            <c:numRef>
              <c:f>Sheet1!$D$46:$D$52</c:f>
              <c:numCache>
                <c:formatCode>General</c:formatCode>
                <c:ptCount val="7"/>
                <c:pt idx="0">
                  <c:v>62</c:v>
                </c:pt>
                <c:pt idx="1">
                  <c:v>99</c:v>
                </c:pt>
                <c:pt idx="2">
                  <c:v>148</c:v>
                </c:pt>
                <c:pt idx="3">
                  <c:v>93</c:v>
                </c:pt>
                <c:pt idx="4">
                  <c:v>62</c:v>
                </c:pt>
                <c:pt idx="5">
                  <c:v>106</c:v>
                </c:pt>
                <c:pt idx="6">
                  <c:v>165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DCA-4C8D-9121-9E6E99DCB74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854508288"/>
        <c:axId val="854509536"/>
      </c:barChart>
      <c:catAx>
        <c:axId val="85450828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54509536"/>
        <c:crosses val="autoZero"/>
        <c:auto val="1"/>
        <c:lblAlgn val="ctr"/>
        <c:lblOffset val="100"/>
        <c:noMultiLvlLbl val="0"/>
      </c:catAx>
      <c:valAx>
        <c:axId val="85450953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5450828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EC18-4F0D-AB5F-5926BC5F1E20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EC18-4F0D-AB5F-5926BC5F1E20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EC18-4F0D-AB5F-5926BC5F1E20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EC18-4F0D-AB5F-5926BC5F1E20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5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Sheet1!$A$26:$A$29</c:f>
              <c:strCache>
                <c:ptCount val="4"/>
                <c:pt idx="0">
                  <c:v>Igen, teljes mértékben</c:v>
                </c:pt>
                <c:pt idx="1">
                  <c:v>Igen, attól függően, hogy mit mérnek és hogyan működnek</c:v>
                </c:pt>
                <c:pt idx="2">
                  <c:v>Nem igazán érdekel, hacsak valaki el nem magyarázná, hogy miért érdemes használni őket</c:v>
                </c:pt>
                <c:pt idx="3">
                  <c:v>Egyáltalán nem</c:v>
                </c:pt>
              </c:strCache>
            </c:strRef>
          </c:cat>
          <c:val>
            <c:numRef>
              <c:f>Sheet1!$B$26:$B$29</c:f>
              <c:numCache>
                <c:formatCode>General</c:formatCode>
                <c:ptCount val="4"/>
                <c:pt idx="0">
                  <c:v>56</c:v>
                </c:pt>
                <c:pt idx="1">
                  <c:v>125</c:v>
                </c:pt>
                <c:pt idx="2">
                  <c:v>80</c:v>
                </c:pt>
                <c:pt idx="3">
                  <c:v>63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EC18-4F0D-AB5F-5926BC5F1E2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4886375566690525"/>
          <c:y val="2.8617883247640152E-2"/>
          <c:w val="0.51439382009067047"/>
          <c:h val="0.88325173719974526"/>
        </c:manualLayout>
      </c:layout>
      <c:doughnutChart>
        <c:varyColors val="1"/>
        <c:ser>
          <c:idx val="0"/>
          <c:order val="0"/>
          <c:explosion val="2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B71C-4078-A40F-E9F33398673E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B71C-4078-A40F-E9F33398673E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B71C-4078-A40F-E9F33398673E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Sheet1!$A$32:$A$34</c:f>
              <c:strCache>
                <c:ptCount val="3"/>
                <c:pt idx="0">
                  <c:v>Igen, mindenképpen</c:v>
                </c:pt>
                <c:pt idx="1">
                  <c:v>Lehetséges, attól függően, hogy mi az, és hogyan működik</c:v>
                </c:pt>
                <c:pt idx="2">
                  <c:v>Nem, egyáltalán nem</c:v>
                </c:pt>
              </c:strCache>
            </c:strRef>
          </c:cat>
          <c:val>
            <c:numRef>
              <c:f>Sheet1!$B$32:$B$34</c:f>
              <c:numCache>
                <c:formatCode>General</c:formatCode>
                <c:ptCount val="3"/>
                <c:pt idx="0">
                  <c:v>108</c:v>
                </c:pt>
                <c:pt idx="1">
                  <c:v>164</c:v>
                </c:pt>
                <c:pt idx="2">
                  <c:v>52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B71C-4078-A40F-E9F33398673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5"/>
      </c:doughnut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1084500451111136E-3"/>
          <c:y val="1.296060300864666E-3"/>
          <c:w val="0.26924078882330349"/>
          <c:h val="0.9987039396991352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gradFill rotWithShape="1">
                <a:gsLst>
                  <a:gs pos="0">
                    <a:schemeClr val="accent1">
                      <a:tint val="96000"/>
                      <a:lumMod val="102000"/>
                    </a:schemeClr>
                  </a:gs>
                  <a:gs pos="100000">
                    <a:schemeClr val="accent1">
                      <a:shade val="88000"/>
                      <a:lumMod val="94000"/>
                    </a:schemeClr>
                  </a:gs>
                </a:gsLst>
                <a:path path="circle">
                  <a:fillToRect l="50000" t="100000" r="100000" b="50000"/>
                </a:path>
              </a:gradFill>
              <a:ln>
                <a:noFill/>
              </a:ln>
              <a:effectLst>
                <a:outerShdw blurRad="38100" dist="25400" dir="5400000" rotWithShape="0">
                  <a:srgbClr val="000000">
                    <a:alpha val="64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l">
                  <a:rot lat="0" lon="0" rev="1200000"/>
                </a:lightRig>
              </a:scene3d>
              <a:sp3d>
                <a:bevelT w="25400" h="12700"/>
              </a:sp3d>
            </c:spPr>
            <c:extLst>
              <c:ext xmlns:c16="http://schemas.microsoft.com/office/drawing/2014/chart" uri="{C3380CC4-5D6E-409C-BE32-E72D297353CC}">
                <c16:uniqueId val="{00000001-D456-42C1-942A-CDE3140040D6}"/>
              </c:ext>
            </c:extLst>
          </c:dPt>
          <c:dPt>
            <c:idx val="1"/>
            <c:bubble3D val="0"/>
            <c:spPr>
              <a:gradFill rotWithShape="1">
                <a:gsLst>
                  <a:gs pos="0">
                    <a:schemeClr val="accent2">
                      <a:tint val="96000"/>
                      <a:lumMod val="102000"/>
                    </a:schemeClr>
                  </a:gs>
                  <a:gs pos="100000">
                    <a:schemeClr val="accent2">
                      <a:shade val="88000"/>
                      <a:lumMod val="94000"/>
                    </a:schemeClr>
                  </a:gs>
                </a:gsLst>
                <a:path path="circle">
                  <a:fillToRect l="50000" t="100000" r="100000" b="50000"/>
                </a:path>
              </a:gradFill>
              <a:ln>
                <a:noFill/>
              </a:ln>
              <a:effectLst>
                <a:outerShdw blurRad="38100" dist="25400" dir="5400000" rotWithShape="0">
                  <a:srgbClr val="000000">
                    <a:alpha val="64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l">
                  <a:rot lat="0" lon="0" rev="1200000"/>
                </a:lightRig>
              </a:scene3d>
              <a:sp3d>
                <a:bevelT w="25400" h="12700"/>
              </a:sp3d>
            </c:spPr>
            <c:extLst>
              <c:ext xmlns:c16="http://schemas.microsoft.com/office/drawing/2014/chart" uri="{C3380CC4-5D6E-409C-BE32-E72D297353CC}">
                <c16:uniqueId val="{00000003-D456-42C1-942A-CDE3140040D6}"/>
              </c:ext>
            </c:extLst>
          </c:dPt>
          <c:dPt>
            <c:idx val="2"/>
            <c:bubble3D val="0"/>
            <c:spPr>
              <a:gradFill rotWithShape="1">
                <a:gsLst>
                  <a:gs pos="0">
                    <a:schemeClr val="accent3">
                      <a:tint val="96000"/>
                      <a:lumMod val="102000"/>
                    </a:schemeClr>
                  </a:gs>
                  <a:gs pos="100000">
                    <a:schemeClr val="accent3">
                      <a:shade val="88000"/>
                      <a:lumMod val="94000"/>
                    </a:schemeClr>
                  </a:gs>
                </a:gsLst>
                <a:path path="circle">
                  <a:fillToRect l="50000" t="100000" r="100000" b="50000"/>
                </a:path>
              </a:gradFill>
              <a:ln>
                <a:noFill/>
              </a:ln>
              <a:effectLst>
                <a:outerShdw blurRad="38100" dist="25400" dir="5400000" rotWithShape="0">
                  <a:srgbClr val="000000">
                    <a:alpha val="64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l">
                  <a:rot lat="0" lon="0" rev="1200000"/>
                </a:lightRig>
              </a:scene3d>
              <a:sp3d>
                <a:bevelT w="25400" h="12700"/>
              </a:sp3d>
            </c:spPr>
            <c:extLst>
              <c:ext xmlns:c16="http://schemas.microsoft.com/office/drawing/2014/chart" uri="{C3380CC4-5D6E-409C-BE32-E72D297353CC}">
                <c16:uniqueId val="{00000005-D456-42C1-942A-CDE3140040D6}"/>
              </c:ext>
            </c:extLst>
          </c:dPt>
          <c:dPt>
            <c:idx val="3"/>
            <c:bubble3D val="0"/>
            <c:spPr>
              <a:gradFill rotWithShape="1">
                <a:gsLst>
                  <a:gs pos="0">
                    <a:schemeClr val="accent4">
                      <a:tint val="96000"/>
                      <a:lumMod val="102000"/>
                    </a:schemeClr>
                  </a:gs>
                  <a:gs pos="100000">
                    <a:schemeClr val="accent4">
                      <a:shade val="88000"/>
                      <a:lumMod val="94000"/>
                    </a:schemeClr>
                  </a:gs>
                </a:gsLst>
                <a:path path="circle">
                  <a:fillToRect l="50000" t="100000" r="100000" b="50000"/>
                </a:path>
              </a:gradFill>
              <a:ln>
                <a:noFill/>
              </a:ln>
              <a:effectLst>
                <a:outerShdw blurRad="38100" dist="25400" dir="5400000" rotWithShape="0">
                  <a:srgbClr val="000000">
                    <a:alpha val="64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l">
                  <a:rot lat="0" lon="0" rev="1200000"/>
                </a:lightRig>
              </a:scene3d>
              <a:sp3d>
                <a:bevelT w="25400" h="12700"/>
              </a:sp3d>
            </c:spPr>
            <c:extLst>
              <c:ext xmlns:c16="http://schemas.microsoft.com/office/drawing/2014/chart" uri="{C3380CC4-5D6E-409C-BE32-E72D297353CC}">
                <c16:uniqueId val="{00000007-D456-42C1-942A-CDE3140040D6}"/>
              </c:ext>
            </c:extLst>
          </c:dPt>
          <c:dLbls>
            <c:dLbl>
              <c:idx val="2"/>
              <c:layout>
                <c:manualLayout>
                  <c:x val="0"/>
                  <c:y val="0.34958971413623868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6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82260873387844"/>
                      <c:h val="0.42441927915850264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D456-42C1-942A-CDE3140040D6}"/>
                </c:ext>
              </c:extLst>
            </c:dLbl>
            <c:dLbl>
              <c:idx val="3"/>
              <c:layout>
                <c:manualLayout>
                  <c:x val="-1.3420543618668885E-3"/>
                  <c:y val="1.2118075892933258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6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34186140192478071"/>
                      <c:h val="0.2724024551039349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7-D456-42C1-942A-CDE3140040D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Sheet1!$A$24:$A$27</c:f>
              <c:strCache>
                <c:ptCount val="4"/>
                <c:pt idx="0">
                  <c:v>Alapszint</c:v>
                </c:pt>
                <c:pt idx="1">
                  <c:v>Közepes szint</c:v>
                </c:pt>
                <c:pt idx="2">
                  <c:v>Haladó szint</c:v>
                </c:pt>
                <c:pt idx="3">
                  <c:v>Szakértői szint</c:v>
                </c:pt>
              </c:strCache>
            </c:strRef>
          </c:cat>
          <c:val>
            <c:numRef>
              <c:f>Sheet1!$B$24:$B$27</c:f>
              <c:numCache>
                <c:formatCode>General</c:formatCode>
                <c:ptCount val="4"/>
                <c:pt idx="0">
                  <c:v>8</c:v>
                </c:pt>
                <c:pt idx="1">
                  <c:v>28</c:v>
                </c:pt>
                <c:pt idx="2">
                  <c:v>17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D456-42C1-942A-CDE3140040D6}"/>
            </c:ext>
          </c:extLst>
        </c:ser>
        <c:dLbls>
          <c:dLblPos val="outEnd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Sheet1!$B$29</c:f>
              <c:strCache>
                <c:ptCount val="1"/>
                <c:pt idx="0">
                  <c:v>Magánélet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tint val="96000"/>
                    <a:lumMod val="102000"/>
                  </a:schemeClr>
                </a:gs>
                <a:gs pos="100000">
                  <a:schemeClr val="accent1">
                    <a:shade val="88000"/>
                    <a:lumMod val="94000"/>
                  </a:schemeClr>
                </a:gs>
              </a:gsLst>
              <a:path path="circle">
                <a:fillToRect l="50000" t="100000" r="100000" b="50000"/>
              </a:path>
            </a:gra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Sheet1!$A$30:$A$32</c:f>
              <c:strCache>
                <c:ptCount val="3"/>
                <c:pt idx="0">
                  <c:v>Okostelefon</c:v>
                </c:pt>
                <c:pt idx="1">
                  <c:v>Tablet</c:v>
                </c:pt>
                <c:pt idx="2">
                  <c:v>Számítógép</c:v>
                </c:pt>
              </c:strCache>
            </c:strRef>
          </c:cat>
          <c:val>
            <c:numRef>
              <c:f>Sheet1!$B$30:$B$32</c:f>
              <c:numCache>
                <c:formatCode>General</c:formatCode>
                <c:ptCount val="3"/>
                <c:pt idx="0">
                  <c:v>44</c:v>
                </c:pt>
                <c:pt idx="1">
                  <c:v>27</c:v>
                </c:pt>
                <c:pt idx="2">
                  <c:v>57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B09-4710-BAD3-DA96B550CD06}"/>
            </c:ext>
          </c:extLst>
        </c:ser>
        <c:ser>
          <c:idx val="1"/>
          <c:order val="1"/>
          <c:tx>
            <c:strRef>
              <c:f>Sheet1!$C$29</c:f>
              <c:strCache>
                <c:ptCount val="1"/>
                <c:pt idx="0">
                  <c:v>Munkahely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tint val="96000"/>
                    <a:lumMod val="102000"/>
                  </a:schemeClr>
                </a:gs>
                <a:gs pos="100000">
                  <a:schemeClr val="accent2">
                    <a:shade val="88000"/>
                    <a:lumMod val="94000"/>
                  </a:schemeClr>
                </a:gs>
              </a:gsLst>
              <a:path path="circle">
                <a:fillToRect l="50000" t="100000" r="100000" b="50000"/>
              </a:path>
            </a:gra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Sheet1!$A$30:$A$32</c:f>
              <c:strCache>
                <c:ptCount val="3"/>
                <c:pt idx="0">
                  <c:v>Okostelefon</c:v>
                </c:pt>
                <c:pt idx="1">
                  <c:v>Tablet</c:v>
                </c:pt>
                <c:pt idx="2">
                  <c:v>Számítógép</c:v>
                </c:pt>
              </c:strCache>
            </c:strRef>
          </c:cat>
          <c:val>
            <c:numRef>
              <c:f>Sheet1!$C$30:$C$32</c:f>
              <c:numCache>
                <c:formatCode>General</c:formatCode>
                <c:ptCount val="3"/>
                <c:pt idx="0">
                  <c:v>32</c:v>
                </c:pt>
                <c:pt idx="1">
                  <c:v>13</c:v>
                </c:pt>
                <c:pt idx="2">
                  <c:v>56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B09-4710-BAD3-DA96B550CD06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-24"/>
        <c:axId val="1557564688"/>
        <c:axId val="1557484192"/>
      </c:barChart>
      <c:catAx>
        <c:axId val="15575646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57484192"/>
        <c:crosses val="autoZero"/>
        <c:auto val="1"/>
        <c:lblAlgn val="ctr"/>
        <c:lblOffset val="100"/>
        <c:noMultiLvlLbl val="0"/>
      </c:catAx>
      <c:valAx>
        <c:axId val="15574841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5756468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stack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4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E22A-4F28-8AC5-B1573594E17C}"/>
              </c:ext>
            </c:extLst>
          </c:dPt>
          <c:cat>
            <c:strRef>
              <c:f>Sheet1!$A$239:$A$243</c:f>
              <c:strCache>
                <c:ptCount val="5"/>
                <c:pt idx="0">
                  <c:v>Több tanár használ közösen egy-egy eszközt</c:v>
                </c:pt>
                <c:pt idx="1">
                  <c:v>Minden tanárnak van az intézmény által biztosított saját eszköze</c:v>
                </c:pt>
                <c:pt idx="2">
                  <c:v>Technikai eszközök kipróbálására a tanulóknak az iskolai képzés keretén belül van lehetősége</c:v>
                </c:pt>
                <c:pt idx="3">
                  <c:v>Technikai eszközök kipróbálására a tanulóknak gyakorlati képzésen van lehetősége</c:v>
                </c:pt>
                <c:pt idx="4">
                  <c:v>Technikai eszközök kipróbálására a tanulóknak a munkahelyén van lehetősége</c:v>
                </c:pt>
              </c:strCache>
            </c:strRef>
          </c:cat>
          <c:val>
            <c:numRef>
              <c:f>Sheet1!$B$239:$B$243</c:f>
              <c:numCache>
                <c:formatCode>General</c:formatCode>
                <c:ptCount val="5"/>
                <c:pt idx="0">
                  <c:v>37</c:v>
                </c:pt>
                <c:pt idx="1">
                  <c:v>19</c:v>
                </c:pt>
                <c:pt idx="2">
                  <c:v>10</c:v>
                </c:pt>
                <c:pt idx="3">
                  <c:v>21</c:v>
                </c:pt>
                <c:pt idx="4">
                  <c:v>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22A-4F28-8AC5-B1573594E17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316571199"/>
        <c:axId val="1316566623"/>
      </c:barChart>
      <c:catAx>
        <c:axId val="1316571199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16566623"/>
        <c:crosses val="autoZero"/>
        <c:auto val="1"/>
        <c:lblAlgn val="ctr"/>
        <c:lblOffset val="100"/>
        <c:noMultiLvlLbl val="0"/>
      </c:catAx>
      <c:valAx>
        <c:axId val="1316566623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16571199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321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/>
    </cs:fontRef>
    <cs:defRPr sz="900" kern="1200"/>
  </cs:dataLabel>
  <cs:dataLabelCallout>
    <cs:lnRef idx="0"/>
    <cs:fillRef idx="0"/>
    <cs:effectRef idx="0"/>
    <cs:fontRef idx="minor">
      <a:schemeClr val="lt1">
        <a:lumMod val="15000"/>
        <a:lumOff val="85000"/>
      </a:schemeClr>
    </cs:fontRef>
    <cs:spPr>
      <a:solidFill>
        <a:schemeClr val="dk1">
          <a:lumMod val="65000"/>
          <a:lumOff val="35000"/>
        </a:schemeClr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lt1"/>
    </cs:fontRef>
  </cs:dataPoint>
  <cs:dataPoint3D>
    <cs:lnRef idx="0"/>
    <cs:fillRef idx="3">
      <cs:styleClr val="auto"/>
    </cs:fillRef>
    <cs:effectRef idx="3"/>
    <cs:fontRef idx="minor">
      <a:schemeClr val="lt1"/>
    </cs:fontRef>
  </cs:dataPoint3D>
  <cs:dataPointLine>
    <cs:lnRef idx="0">
      <cs:styleClr val="auto"/>
    </cs:lnRef>
    <cs:fillRef idx="3"/>
    <cs:effectRef idx="3"/>
    <cs:fontRef idx="minor">
      <a:schemeClr val="lt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lt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lt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lt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lt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85000"/>
      </a:schemeClr>
    </cs:fontRef>
    <cs:defRPr sz="1400" b="1" kern="1200" cap="none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25400" cap="rnd">
        <a:solidFill>
          <a:schemeClr val="phClr">
            <a:alpha val="50000"/>
          </a:schemeClr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lt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7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charts/style14.xml><?xml version="1.0" encoding="utf-8"?>
<cs:chartStyle xmlns:cs="http://schemas.microsoft.com/office/drawing/2012/chartStyle" xmlns:a="http://schemas.openxmlformats.org/drawingml/2006/main" id="31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6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7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344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8.xml><?xml version="1.0" encoding="utf-8"?>
<cs:chartStyle xmlns:cs="http://schemas.microsoft.com/office/drawing/2012/chartStyle" xmlns:a="http://schemas.openxmlformats.org/drawingml/2006/main" id="207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  <a:lumOff val="2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charts/style9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0.83558</cdr:x>
      <cdr:y>0.52047</cdr:y>
    </cdr:from>
    <cdr:to>
      <cdr:x>0.90491</cdr:x>
      <cdr:y>0.58852</cdr:y>
    </cdr:to>
    <cdr:sp macro="" textlink="">
      <cdr:nvSpPr>
        <cdr:cNvPr id="3" name="TextBox 4"/>
        <cdr:cNvSpPr txBox="1"/>
      </cdr:nvSpPr>
      <cdr:spPr>
        <a:xfrm xmlns:a="http://schemas.openxmlformats.org/drawingml/2006/main">
          <a:off x="9024661" y="2824442"/>
          <a:ext cx="748748" cy="369332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en-US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dirty="0" smtClean="0"/>
            <a:t>46%</a:t>
          </a:r>
          <a:endParaRPr lang="en-US" dirty="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0.13301</cdr:x>
      <cdr:y>0.15886</cdr:y>
    </cdr:from>
    <cdr:to>
      <cdr:x>0.39831</cdr:x>
      <cdr:y>0.27708</cdr:y>
    </cdr:to>
    <cdr:sp macro="" textlink="">
      <cdr:nvSpPr>
        <cdr:cNvPr id="2" name="TextBox 4"/>
        <cdr:cNvSpPr txBox="1"/>
      </cdr:nvSpPr>
      <cdr:spPr>
        <a:xfrm xmlns:a="http://schemas.openxmlformats.org/drawingml/2006/main">
          <a:off x="1332628" y="496313"/>
          <a:ext cx="2657883" cy="369332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2">
            <a:alpha val="50000"/>
          </a:schemeClr>
        </a:solidFill>
        <a:ln xmlns:a="http://schemas.openxmlformats.org/drawingml/2006/main">
          <a:noFill/>
        </a:ln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en-US"/>
          </a:defPPr>
          <a:lvl1pPr marL="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en-US" dirty="0"/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0.5</cdr:x>
      <cdr:y>0.39242</cdr:y>
    </cdr:from>
    <cdr:to>
      <cdr:x>0.55749</cdr:x>
      <cdr:y>0.44147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5705061" y="2332382"/>
          <a:ext cx="655983" cy="29154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600" dirty="0" smtClean="0"/>
            <a:t>17%</a:t>
          </a:r>
          <a:endParaRPr lang="en-US" sz="1600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2346BF-A380-4B4B-BA53-96450982676B}" type="datetimeFigureOut">
              <a:rPr lang="en-US" smtClean="0"/>
              <a:t>10/24/2017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F680AA-FBA4-0445-B313-0871A5CC89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65369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F680AA-FBA4-0445-B313-0871A5CC8990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854202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Eredeti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kérdés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: 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Érdekelné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Önt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valamilyen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okos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készülék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használata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amellyel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nyomon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követhetné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egészségi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fizikai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állapotát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? (pl.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okostelefon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aktivitás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érzékelő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alvásfigyelő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/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alvásmonitor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fiziológiai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monitor a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szívritmus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vagy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vérnyomás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ellenőrzésére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stb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.)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/>
              <a:t>56% </a:t>
            </a:r>
            <a:r>
              <a:rPr lang="en-GB" dirty="0" err="1" smtClean="0"/>
              <a:t>mutat</a:t>
            </a:r>
            <a:r>
              <a:rPr lang="en-GB" dirty="0" smtClean="0"/>
              <a:t> </a:t>
            </a:r>
            <a:r>
              <a:rPr lang="en-GB" dirty="0" err="1" smtClean="0"/>
              <a:t>érdeklődést</a:t>
            </a:r>
            <a:r>
              <a:rPr lang="en-GB" dirty="0" smtClean="0"/>
              <a:t>, </a:t>
            </a:r>
            <a:r>
              <a:rPr lang="en-GB" dirty="0" err="1" smtClean="0"/>
              <a:t>további</a:t>
            </a:r>
            <a:r>
              <a:rPr lang="en-GB" dirty="0" smtClean="0"/>
              <a:t> 25% is </a:t>
            </a:r>
            <a:r>
              <a:rPr lang="en-GB" dirty="0" err="1" smtClean="0"/>
              <a:t>érdeklődne</a:t>
            </a:r>
            <a:r>
              <a:rPr lang="en-GB" dirty="0" smtClean="0"/>
              <a:t> ha </a:t>
            </a:r>
            <a:r>
              <a:rPr lang="en-GB" dirty="0" err="1" smtClean="0"/>
              <a:t>valaki</a:t>
            </a:r>
            <a:r>
              <a:rPr lang="en-GB" dirty="0" smtClean="0"/>
              <a:t> </a:t>
            </a:r>
            <a:r>
              <a:rPr lang="en-GB" dirty="0" err="1" smtClean="0"/>
              <a:t>elmagyarázná</a:t>
            </a:r>
            <a:r>
              <a:rPr lang="en-GB" dirty="0" smtClean="0"/>
              <a:t>,</a:t>
            </a:r>
            <a:r>
              <a:rPr lang="en-GB" baseline="0" dirty="0" smtClean="0"/>
              <a:t> </a:t>
            </a:r>
            <a:r>
              <a:rPr lang="en-GB" baseline="0" dirty="0" err="1" smtClean="0"/>
              <a:t>hogy</a:t>
            </a:r>
            <a:r>
              <a:rPr lang="en-GB" baseline="0" dirty="0" smtClean="0"/>
              <a:t> mire </a:t>
            </a:r>
            <a:r>
              <a:rPr lang="en-GB" baseline="0" dirty="0" err="1" smtClean="0"/>
              <a:t>lehet</a:t>
            </a:r>
            <a:r>
              <a:rPr lang="en-GB" baseline="0" dirty="0" smtClean="0"/>
              <a:t> </a:t>
            </a:r>
            <a:r>
              <a:rPr lang="en-GB" baseline="0" dirty="0" err="1" smtClean="0"/>
              <a:t>ezeket</a:t>
            </a:r>
            <a:r>
              <a:rPr lang="en-GB" baseline="0" dirty="0" smtClean="0"/>
              <a:t> </a:t>
            </a:r>
            <a:r>
              <a:rPr lang="en-GB" baseline="0" dirty="0" err="1" smtClean="0"/>
              <a:t>használni</a:t>
            </a:r>
            <a:r>
              <a:rPr lang="en-GB" baseline="0" dirty="0" smtClean="0"/>
              <a:t>, </a:t>
            </a:r>
            <a:r>
              <a:rPr lang="en-GB" baseline="0" dirty="0" err="1" smtClean="0"/>
              <a:t>miért</a:t>
            </a:r>
            <a:r>
              <a:rPr lang="en-GB" baseline="0" dirty="0" smtClean="0"/>
              <a:t> </a:t>
            </a:r>
            <a:r>
              <a:rPr lang="en-GB" baseline="0" dirty="0" err="1" smtClean="0"/>
              <a:t>hasznosak</a:t>
            </a:r>
            <a:r>
              <a:rPr lang="en-GB" baseline="0" dirty="0" smtClean="0"/>
              <a:t>. </a:t>
            </a:r>
            <a:endParaRPr lang="en-US" sz="1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F680AA-FBA4-0445-B313-0871A5CC8990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820008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Eredeti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kérdés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: 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Érdekelné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Önt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olyan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eszköz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/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technológia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amely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segíthet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saját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otthonában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történő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egészségügyi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gondoskodásban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és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lehe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</a:t>
            </a:r>
          </a:p>
          <a:p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tővé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tenné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hogy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ne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kelljen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bentlakásos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ellátást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igénybe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vennie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?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u-HU" dirty="0" smtClean="0"/>
              <a:t>84% </a:t>
            </a:r>
            <a:r>
              <a:rPr lang="en-US" dirty="0" smtClean="0"/>
              <a:t>-</a:t>
            </a:r>
            <a:r>
              <a:rPr lang="en-US" dirty="0" err="1" smtClean="0"/>
              <a:t>ot</a:t>
            </a:r>
            <a:r>
              <a:rPr lang="en-US" dirty="0" smtClean="0"/>
              <a:t> </a:t>
            </a:r>
            <a:r>
              <a:rPr lang="en-US" dirty="0" err="1" smtClean="0"/>
              <a:t>érdekel</a:t>
            </a:r>
            <a:r>
              <a:rPr lang="en-US" dirty="0" smtClean="0"/>
              <a:t> </a:t>
            </a:r>
            <a:r>
              <a:rPr lang="en-US" dirty="0" err="1" smtClean="0"/>
              <a:t>valamilyen</a:t>
            </a:r>
            <a:r>
              <a:rPr lang="en-US" dirty="0" smtClean="0"/>
              <a:t> </a:t>
            </a:r>
            <a:r>
              <a:rPr lang="en-US" dirty="0" err="1" smtClean="0"/>
              <a:t>szinten</a:t>
            </a:r>
            <a:r>
              <a:rPr lang="en-US" dirty="0" smtClean="0"/>
              <a:t> a </a:t>
            </a:r>
            <a:r>
              <a:rPr lang="en-US" dirty="0" err="1" smtClean="0"/>
              <a:t>technológia</a:t>
            </a:r>
            <a:r>
              <a:rPr lang="en-US" dirty="0" smtClean="0"/>
              <a:t>.</a:t>
            </a:r>
            <a:r>
              <a:rPr lang="hu-HU" dirty="0" smtClean="0"/>
              <a:t> </a:t>
            </a:r>
            <a:r>
              <a:rPr lang="en-US" dirty="0" err="1" smtClean="0"/>
              <a:t>Minél</a:t>
            </a:r>
            <a:r>
              <a:rPr lang="en-US" dirty="0" smtClean="0"/>
              <a:t> </a:t>
            </a:r>
            <a:r>
              <a:rPr lang="en-US" dirty="0" err="1" smtClean="0"/>
              <a:t>fiatalabb</a:t>
            </a:r>
            <a:r>
              <a:rPr lang="en-US" dirty="0" smtClean="0"/>
              <a:t> a </a:t>
            </a:r>
            <a:r>
              <a:rPr lang="en-US" dirty="0" err="1" smtClean="0"/>
              <a:t>válaszadó</a:t>
            </a:r>
            <a:r>
              <a:rPr lang="en-US" dirty="0" smtClean="0"/>
              <a:t>, </a:t>
            </a:r>
            <a:r>
              <a:rPr lang="en-US" dirty="0" err="1" smtClean="0"/>
              <a:t>annál</a:t>
            </a:r>
            <a:r>
              <a:rPr lang="en-US" dirty="0" smtClean="0"/>
              <a:t> </a:t>
            </a:r>
            <a:r>
              <a:rPr lang="en-US" dirty="0" err="1" smtClean="0"/>
              <a:t>inkább</a:t>
            </a:r>
            <a:r>
              <a:rPr lang="en-US" dirty="0" smtClean="0"/>
              <a:t> </a:t>
            </a:r>
            <a:r>
              <a:rPr lang="en-US" dirty="0" err="1" smtClean="0"/>
              <a:t>érdeklődik</a:t>
            </a:r>
            <a:r>
              <a:rPr lang="en-US" dirty="0" smtClean="0"/>
              <a:t> a </a:t>
            </a:r>
            <a:r>
              <a:rPr lang="en-US" dirty="0" err="1" smtClean="0"/>
              <a:t>távgondozásban</a:t>
            </a:r>
            <a:r>
              <a:rPr lang="en-US" dirty="0" smtClean="0"/>
              <a:t> </a:t>
            </a:r>
            <a:r>
              <a:rPr lang="en-US" dirty="0" err="1" smtClean="0"/>
              <a:t>alkalmazható</a:t>
            </a:r>
            <a:r>
              <a:rPr lang="en-US" dirty="0" smtClean="0"/>
              <a:t> </a:t>
            </a:r>
            <a:r>
              <a:rPr lang="en-US" dirty="0" err="1" smtClean="0"/>
              <a:t>eszközök</a:t>
            </a:r>
            <a:r>
              <a:rPr lang="en-US" dirty="0" smtClean="0"/>
              <a:t> </a:t>
            </a:r>
            <a:r>
              <a:rPr lang="en-US" dirty="0" err="1" smtClean="0"/>
              <a:t>iránt</a:t>
            </a:r>
            <a:r>
              <a:rPr lang="en-US" dirty="0" smtClean="0"/>
              <a:t>.  </a:t>
            </a:r>
            <a:r>
              <a:rPr lang="en-US" dirty="0" err="1" smtClean="0"/>
              <a:t>Így</a:t>
            </a:r>
            <a:r>
              <a:rPr lang="en-US" baseline="0" dirty="0" smtClean="0"/>
              <a:t> a</a:t>
            </a:r>
            <a:r>
              <a:rPr lang="en-US" dirty="0" smtClean="0"/>
              <a:t> </a:t>
            </a:r>
            <a:r>
              <a:rPr lang="en-US" dirty="0" err="1" smtClean="0"/>
              <a:t>projekt</a:t>
            </a:r>
            <a:r>
              <a:rPr lang="en-US" dirty="0" smtClean="0"/>
              <a:t> </a:t>
            </a:r>
            <a:r>
              <a:rPr lang="en-US" dirty="0" err="1" smtClean="0"/>
              <a:t>szempontjából</a:t>
            </a:r>
            <a:r>
              <a:rPr lang="en-US" dirty="0" smtClean="0"/>
              <a:t> </a:t>
            </a:r>
            <a:r>
              <a:rPr lang="en-US" dirty="0" err="1" smtClean="0"/>
              <a:t>érdemes</a:t>
            </a:r>
            <a:r>
              <a:rPr lang="en-US" dirty="0" smtClean="0"/>
              <a:t> </a:t>
            </a:r>
            <a:r>
              <a:rPr lang="en-US" dirty="0" err="1" smtClean="0"/>
              <a:t>minél</a:t>
            </a:r>
            <a:r>
              <a:rPr lang="en-US" dirty="0" smtClean="0"/>
              <a:t> </a:t>
            </a:r>
            <a:r>
              <a:rPr lang="en-US" dirty="0" err="1" smtClean="0"/>
              <a:t>korábban</a:t>
            </a:r>
            <a:r>
              <a:rPr lang="en-US" dirty="0" smtClean="0"/>
              <a:t> </a:t>
            </a:r>
            <a:r>
              <a:rPr lang="en-US" dirty="0" err="1" smtClean="0"/>
              <a:t>megkeresni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az</a:t>
            </a:r>
            <a:r>
              <a:rPr lang="en-US" baseline="0" dirty="0" smtClean="0"/>
              <a:t> </a:t>
            </a:r>
            <a:r>
              <a:rPr lang="en-US" baseline="0" dirty="0" err="1" smtClean="0"/>
              <a:t>időseket</a:t>
            </a:r>
            <a:r>
              <a:rPr lang="en-US" baseline="0" dirty="0" smtClean="0"/>
              <a:t>.</a:t>
            </a:r>
            <a:endParaRPr lang="en-US" sz="1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F680AA-FBA4-0445-B313-0871A5CC8990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064208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F680AA-FBA4-0445-B313-0871A5CC8990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341092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F680AA-FBA4-0445-B313-0871A5CC8990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048364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65760" indent="-256032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</a:pPr>
            <a:r>
              <a:rPr lang="en-US" sz="1200" b="1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az</a:t>
            </a:r>
            <a:r>
              <a:rPr lang="en-US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Ön</a:t>
            </a:r>
            <a:r>
              <a:rPr lang="en-US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országában</a:t>
            </a:r>
            <a:r>
              <a:rPr lang="en-US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milyen</a:t>
            </a:r>
            <a:r>
              <a:rPr lang="en-US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mértékben</a:t>
            </a:r>
            <a:r>
              <a:rPr lang="en-US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nő</a:t>
            </a:r>
            <a:r>
              <a:rPr lang="en-US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 65 </a:t>
            </a:r>
            <a:r>
              <a:rPr lang="en-US" sz="1200" b="1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évnél</a:t>
            </a:r>
            <a:r>
              <a:rPr lang="en-US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idősebbek</a:t>
            </a:r>
            <a:r>
              <a:rPr lang="en-US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száma</a:t>
            </a:r>
            <a:r>
              <a:rPr lang="en-US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 </a:t>
            </a:r>
            <a:r>
              <a:rPr lang="en-US" sz="1200" b="1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következő</a:t>
            </a:r>
            <a:r>
              <a:rPr lang="en-US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10 </a:t>
            </a:r>
            <a:r>
              <a:rPr lang="en-US" sz="1200" b="1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évben</a:t>
            </a:r>
            <a:r>
              <a:rPr lang="en-US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? </a:t>
            </a:r>
            <a:r>
              <a:rPr lang="en-US" sz="1200" dirty="0" smtClean="0"/>
              <a:t>68% </a:t>
            </a:r>
            <a:r>
              <a:rPr lang="en-US" sz="1200" dirty="0" err="1" smtClean="0"/>
              <a:t>gondolja</a:t>
            </a:r>
            <a:r>
              <a:rPr lang="en-US" sz="1200" dirty="0" smtClean="0"/>
              <a:t>, </a:t>
            </a:r>
            <a:r>
              <a:rPr lang="en-US" sz="1200" dirty="0" err="1" smtClean="0"/>
              <a:t>hogy</a:t>
            </a:r>
            <a:r>
              <a:rPr lang="en-US" sz="1200" dirty="0" smtClean="0"/>
              <a:t> 20%-</a:t>
            </a:r>
            <a:r>
              <a:rPr lang="en-US" sz="1200" dirty="0" err="1" smtClean="0"/>
              <a:t>ot</a:t>
            </a:r>
            <a:r>
              <a:rPr lang="en-US" sz="1200" dirty="0" smtClean="0"/>
              <a:t> </a:t>
            </a:r>
            <a:r>
              <a:rPr lang="en-US" sz="1200" dirty="0" err="1" smtClean="0"/>
              <a:t>meghaladó</a:t>
            </a:r>
            <a:r>
              <a:rPr lang="en-US" sz="1200" dirty="0" smtClean="0"/>
              <a:t> </a:t>
            </a:r>
            <a:r>
              <a:rPr lang="en-US" sz="1200" dirty="0" err="1" smtClean="0"/>
              <a:t>mértékben</a:t>
            </a:r>
            <a:r>
              <a:rPr lang="en-US" sz="1200" dirty="0" smtClean="0"/>
              <a:t> </a:t>
            </a:r>
            <a:r>
              <a:rPr lang="en-US" sz="1200" dirty="0" err="1" smtClean="0"/>
              <a:t>emelkedik</a:t>
            </a:r>
            <a:r>
              <a:rPr lang="en-US" sz="1200" dirty="0" smtClean="0"/>
              <a:t> </a:t>
            </a:r>
            <a:r>
              <a:rPr lang="en-US" sz="1200" dirty="0" err="1" smtClean="0"/>
              <a:t>az</a:t>
            </a:r>
            <a:r>
              <a:rPr lang="en-US" sz="1200" dirty="0" smtClean="0"/>
              <a:t> </a:t>
            </a:r>
            <a:r>
              <a:rPr lang="en-US" sz="1200" dirty="0" err="1" smtClean="0"/>
              <a:t>idősek</a:t>
            </a:r>
            <a:r>
              <a:rPr lang="en-US" sz="1200" dirty="0" smtClean="0"/>
              <a:t> </a:t>
            </a:r>
            <a:r>
              <a:rPr lang="en-US" sz="1200" dirty="0" err="1" smtClean="0"/>
              <a:t>száma</a:t>
            </a:r>
            <a:r>
              <a:rPr lang="en-US" sz="1200" dirty="0" smtClean="0"/>
              <a:t>,</a:t>
            </a:r>
          </a:p>
          <a:p>
            <a:pPr marL="365760" indent="-256032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</a:pPr>
            <a:endParaRPr lang="en-US" sz="1200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b="1" i="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F680AA-FBA4-0445-B313-0871A5CC8990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792871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F680AA-FBA4-0445-B313-0871A5CC8990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591773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F680AA-FBA4-0445-B313-0871A5CC8990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925330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F680AA-FBA4-0445-B313-0871A5CC8990}" type="slidenum">
              <a:rPr lang="en-US" smtClean="0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323364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F680AA-FBA4-0445-B313-0871A5CC8990}" type="slidenum">
              <a:rPr lang="en-US" smtClean="0"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64568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A </a:t>
            </a:r>
            <a:r>
              <a:rPr lang="en-US" dirty="0" err="1" smtClean="0"/>
              <a:t>demográfiai</a:t>
            </a:r>
            <a:r>
              <a:rPr lang="en-US" dirty="0" smtClean="0"/>
              <a:t> </a:t>
            </a:r>
            <a:r>
              <a:rPr lang="en-US" dirty="0" err="1" smtClean="0"/>
              <a:t>változások</a:t>
            </a:r>
            <a:r>
              <a:rPr lang="en-US" dirty="0" smtClean="0"/>
              <a:t> </a:t>
            </a:r>
            <a:r>
              <a:rPr lang="en-US" dirty="0" err="1" smtClean="0"/>
              <a:t>következtében</a:t>
            </a:r>
            <a:r>
              <a:rPr lang="en-US" dirty="0" smtClean="0"/>
              <a:t> </a:t>
            </a:r>
            <a:r>
              <a:rPr lang="en-US" dirty="0" err="1" smtClean="0"/>
              <a:t>világszerte</a:t>
            </a:r>
            <a:r>
              <a:rPr lang="en-US" dirty="0" smtClean="0"/>
              <a:t> </a:t>
            </a:r>
            <a:r>
              <a:rPr lang="en-US" dirty="0" err="1" smtClean="0"/>
              <a:t>növekszik</a:t>
            </a:r>
            <a:r>
              <a:rPr lang="en-US" dirty="0" smtClean="0"/>
              <a:t> a </a:t>
            </a:r>
            <a:r>
              <a:rPr lang="en-US" dirty="0" err="1" smtClean="0"/>
              <a:t>gondozásra</a:t>
            </a:r>
            <a:r>
              <a:rPr lang="en-US" dirty="0" smtClean="0"/>
              <a:t> </a:t>
            </a:r>
            <a:r>
              <a:rPr lang="en-US" dirty="0" err="1" smtClean="0"/>
              <a:t>szoruló</a:t>
            </a:r>
            <a:r>
              <a:rPr lang="en-US" dirty="0" smtClean="0"/>
              <a:t> </a:t>
            </a:r>
            <a:r>
              <a:rPr lang="en-US" dirty="0" err="1" smtClean="0"/>
              <a:t>idős</a:t>
            </a:r>
            <a:r>
              <a:rPr lang="en-US" dirty="0" smtClean="0"/>
              <a:t> </a:t>
            </a:r>
            <a:r>
              <a:rPr lang="en-US" dirty="0" err="1" smtClean="0"/>
              <a:t>emberek</a:t>
            </a:r>
            <a:r>
              <a:rPr lang="en-US" dirty="0" smtClean="0"/>
              <a:t> </a:t>
            </a:r>
            <a:r>
              <a:rPr lang="en-US" dirty="0" err="1" smtClean="0"/>
              <a:t>létszáma</a:t>
            </a:r>
            <a:r>
              <a:rPr lang="en-US" dirty="0" smtClean="0"/>
              <a:t>. A 65 </a:t>
            </a:r>
            <a:r>
              <a:rPr lang="en-US" dirty="0" err="1" smtClean="0"/>
              <a:t>évesnél</a:t>
            </a:r>
            <a:r>
              <a:rPr lang="en-US" dirty="0" smtClean="0"/>
              <a:t> </a:t>
            </a:r>
            <a:r>
              <a:rPr lang="en-US" dirty="0" err="1" smtClean="0"/>
              <a:t>idősebb</a:t>
            </a:r>
            <a:r>
              <a:rPr lang="en-US" dirty="0" smtClean="0"/>
              <a:t> </a:t>
            </a:r>
            <a:r>
              <a:rPr lang="en-US" dirty="0" err="1" smtClean="0"/>
              <a:t>népesség</a:t>
            </a:r>
            <a:r>
              <a:rPr lang="en-US" dirty="0" smtClean="0"/>
              <a:t> </a:t>
            </a:r>
            <a:r>
              <a:rPr lang="en-US" dirty="0" err="1" smtClean="0"/>
              <a:t>aránya</a:t>
            </a:r>
            <a:r>
              <a:rPr lang="en-US" dirty="0" smtClean="0"/>
              <a:t> 2014-ben </a:t>
            </a:r>
            <a:r>
              <a:rPr lang="en-US" dirty="0" err="1" smtClean="0"/>
              <a:t>elérte</a:t>
            </a:r>
            <a:r>
              <a:rPr lang="en-US" dirty="0" smtClean="0"/>
              <a:t> 18,5%-</a:t>
            </a:r>
            <a:r>
              <a:rPr lang="en-US" dirty="0" err="1" smtClean="0"/>
              <a:t>ot</a:t>
            </a:r>
            <a:r>
              <a:rPr lang="en-US" dirty="0" smtClean="0"/>
              <a:t> </a:t>
            </a:r>
            <a:r>
              <a:rPr lang="en-US" dirty="0" err="1" smtClean="0"/>
              <a:t>az</a:t>
            </a:r>
            <a:r>
              <a:rPr lang="en-US" dirty="0" smtClean="0"/>
              <a:t> </a:t>
            </a:r>
            <a:r>
              <a:rPr lang="en-US" dirty="0" err="1" smtClean="0"/>
              <a:t>EurópaiUnióban</a:t>
            </a:r>
            <a:r>
              <a:rPr lang="en-US" dirty="0" smtClean="0"/>
              <a:t>, </a:t>
            </a:r>
            <a:r>
              <a:rPr lang="en-US" dirty="0" err="1" smtClean="0"/>
              <a:t>és</a:t>
            </a:r>
            <a:r>
              <a:rPr lang="en-US" dirty="0" smtClean="0"/>
              <a:t> </a:t>
            </a:r>
            <a:r>
              <a:rPr lang="en-US" dirty="0" err="1" smtClean="0"/>
              <a:t>az</a:t>
            </a:r>
            <a:r>
              <a:rPr lang="en-US" dirty="0" smtClean="0"/>
              <a:t> </a:t>
            </a:r>
            <a:r>
              <a:rPr lang="en-US" dirty="0" err="1" smtClean="0"/>
              <a:t>előrejelzések</a:t>
            </a:r>
            <a:r>
              <a:rPr lang="en-US" dirty="0" smtClean="0"/>
              <a:t> </a:t>
            </a:r>
            <a:r>
              <a:rPr lang="en-US" dirty="0" err="1" smtClean="0"/>
              <a:t>szerint</a:t>
            </a:r>
            <a:r>
              <a:rPr lang="en-US" dirty="0" smtClean="0"/>
              <a:t> </a:t>
            </a:r>
            <a:r>
              <a:rPr lang="en-US" dirty="0" err="1" smtClean="0"/>
              <a:t>ez</a:t>
            </a:r>
            <a:r>
              <a:rPr lang="en-US" dirty="0" smtClean="0"/>
              <a:t> </a:t>
            </a:r>
            <a:r>
              <a:rPr lang="en-US" dirty="0" err="1" smtClean="0"/>
              <a:t>az</a:t>
            </a:r>
            <a:r>
              <a:rPr lang="en-US" dirty="0" smtClean="0"/>
              <a:t> </a:t>
            </a:r>
            <a:r>
              <a:rPr lang="en-US" dirty="0" err="1" smtClean="0"/>
              <a:t>arány</a:t>
            </a:r>
            <a:r>
              <a:rPr lang="en-US" dirty="0" smtClean="0"/>
              <a:t> 2060-ra </a:t>
            </a:r>
            <a:r>
              <a:rPr lang="en-US" dirty="0" err="1" smtClean="0"/>
              <a:t>megközelíti</a:t>
            </a:r>
            <a:r>
              <a:rPr lang="en-US" dirty="0" smtClean="0"/>
              <a:t> a 30%-</a:t>
            </a:r>
            <a:r>
              <a:rPr lang="en-US" dirty="0" err="1" smtClean="0"/>
              <a:t>ot</a:t>
            </a:r>
            <a:r>
              <a:rPr lang="en-US" dirty="0" smtClean="0"/>
              <a:t>. A </a:t>
            </a:r>
            <a:r>
              <a:rPr lang="en-US" dirty="0" err="1" smtClean="0">
                <a:solidFill>
                  <a:schemeClr val="accent1">
                    <a:lumMod val="75000"/>
                  </a:schemeClr>
                </a:solidFill>
              </a:rPr>
              <a:t>demográfiai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1">
                    <a:lumMod val="75000"/>
                  </a:schemeClr>
                </a:solidFill>
              </a:rPr>
              <a:t>robbanás</a:t>
            </a:r>
            <a:r>
              <a:rPr lang="en-US" dirty="0" err="1" smtClean="0"/>
              <a:t>ból</a:t>
            </a:r>
            <a:r>
              <a:rPr lang="en-US" dirty="0" smtClean="0"/>
              <a:t> </a:t>
            </a:r>
            <a:r>
              <a:rPr lang="en-US" dirty="0" err="1" smtClean="0"/>
              <a:t>eredő</a:t>
            </a:r>
            <a:r>
              <a:rPr lang="en-US" dirty="0" smtClean="0"/>
              <a:t> </a:t>
            </a:r>
            <a:r>
              <a:rPr lang="en-US" dirty="0" err="1" smtClean="0"/>
              <a:t>problémák</a:t>
            </a:r>
            <a:r>
              <a:rPr lang="en-US" dirty="0" smtClean="0"/>
              <a:t> </a:t>
            </a:r>
            <a:r>
              <a:rPr lang="en-US" dirty="0" err="1" smtClean="0"/>
              <a:t>leküzdésének</a:t>
            </a:r>
            <a:r>
              <a:rPr lang="en-US" dirty="0" smtClean="0"/>
              <a:t> </a:t>
            </a:r>
            <a:r>
              <a:rPr lang="en-US" dirty="0" err="1" smtClean="0"/>
              <a:t>kiemelten</a:t>
            </a:r>
            <a:r>
              <a:rPr lang="en-US" dirty="0" smtClean="0"/>
              <a:t> </a:t>
            </a:r>
            <a:r>
              <a:rPr lang="en-US" dirty="0" err="1" smtClean="0"/>
              <a:t>fontos</a:t>
            </a:r>
            <a:r>
              <a:rPr lang="en-US" dirty="0" smtClean="0"/>
              <a:t> </a:t>
            </a:r>
            <a:r>
              <a:rPr lang="en-US" dirty="0" err="1" smtClean="0"/>
              <a:t>eszközei</a:t>
            </a:r>
            <a:r>
              <a:rPr lang="en-US" dirty="0" smtClean="0"/>
              <a:t> </a:t>
            </a:r>
            <a:r>
              <a:rPr lang="en-US" dirty="0" err="1" smtClean="0"/>
              <a:t>az</a:t>
            </a:r>
            <a:r>
              <a:rPr lang="en-US" dirty="0" smtClean="0"/>
              <a:t> </a:t>
            </a:r>
            <a:r>
              <a:rPr lang="en-US" dirty="0" err="1" smtClean="0"/>
              <a:t>infokommunikációs</a:t>
            </a:r>
            <a:r>
              <a:rPr lang="en-US" dirty="0" smtClean="0"/>
              <a:t> </a:t>
            </a:r>
            <a:r>
              <a:rPr lang="en-US" dirty="0" err="1" smtClean="0"/>
              <a:t>fejlesztések</a:t>
            </a:r>
            <a:r>
              <a:rPr lang="en-US" dirty="0" smtClean="0"/>
              <a:t>, </a:t>
            </a:r>
            <a:r>
              <a:rPr lang="en-US" dirty="0" err="1" smtClean="0"/>
              <a:t>az</a:t>
            </a:r>
            <a:r>
              <a:rPr lang="en-US" dirty="0" smtClean="0"/>
              <a:t>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IKT-</a:t>
            </a:r>
            <a:r>
              <a:rPr lang="en-US" dirty="0" err="1" smtClean="0">
                <a:solidFill>
                  <a:schemeClr val="accent1">
                    <a:lumMod val="75000"/>
                  </a:schemeClr>
                </a:solidFill>
              </a:rPr>
              <a:t>alapú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1">
                    <a:lumMod val="75000"/>
                  </a:schemeClr>
                </a:solidFill>
              </a:rPr>
              <a:t>távgondozás</a:t>
            </a:r>
            <a:r>
              <a:rPr lang="en-US" dirty="0" smtClean="0"/>
              <a:t>, </a:t>
            </a:r>
            <a:r>
              <a:rPr lang="en-US" dirty="0" err="1" smtClean="0"/>
              <a:t>az</a:t>
            </a:r>
            <a:r>
              <a:rPr lang="en-US" dirty="0" smtClean="0"/>
              <a:t> </a:t>
            </a:r>
            <a:r>
              <a:rPr lang="en-US" dirty="0" err="1" smtClean="0"/>
              <a:t>idős</a:t>
            </a:r>
            <a:r>
              <a:rPr lang="en-US" dirty="0" smtClean="0"/>
              <a:t> </a:t>
            </a:r>
            <a:r>
              <a:rPr lang="en-US" dirty="0" err="1" smtClean="0"/>
              <a:t>emberek</a:t>
            </a:r>
            <a:r>
              <a:rPr lang="en-US" dirty="0" smtClean="0"/>
              <a:t> </a:t>
            </a:r>
            <a:r>
              <a:rPr lang="en-US" dirty="0" err="1" smtClean="0"/>
              <a:t>életminőségének</a:t>
            </a:r>
            <a:r>
              <a:rPr lang="en-US" dirty="0" smtClean="0"/>
              <a:t> </a:t>
            </a:r>
            <a:r>
              <a:rPr lang="en-US" dirty="0" err="1" smtClean="0"/>
              <a:t>javítását</a:t>
            </a:r>
            <a:r>
              <a:rPr lang="en-US" dirty="0" smtClean="0"/>
              <a:t>, </a:t>
            </a:r>
            <a:r>
              <a:rPr lang="en-US" dirty="0" err="1" smtClean="0"/>
              <a:t>az</a:t>
            </a:r>
            <a:r>
              <a:rPr lang="en-US" dirty="0" smtClean="0"/>
              <a:t> </a:t>
            </a:r>
            <a:r>
              <a:rPr lang="en-US" dirty="0" err="1" smtClean="0"/>
              <a:t>aktív</a:t>
            </a:r>
            <a:r>
              <a:rPr lang="en-US" dirty="0" smtClean="0"/>
              <a:t> </a:t>
            </a:r>
            <a:r>
              <a:rPr lang="en-US" dirty="0" err="1" smtClean="0"/>
              <a:t>és</a:t>
            </a:r>
            <a:r>
              <a:rPr lang="en-US" dirty="0" smtClean="0"/>
              <a:t> </a:t>
            </a:r>
            <a:r>
              <a:rPr lang="en-US" dirty="0" err="1" smtClean="0"/>
              <a:t>egészséges</a:t>
            </a:r>
            <a:r>
              <a:rPr lang="en-US" dirty="0" smtClean="0"/>
              <a:t> </a:t>
            </a:r>
            <a:r>
              <a:rPr lang="en-US" dirty="0" err="1" smtClean="0"/>
              <a:t>idősödést</a:t>
            </a:r>
            <a:r>
              <a:rPr lang="en-US" dirty="0" smtClean="0"/>
              <a:t>, </a:t>
            </a:r>
            <a:r>
              <a:rPr lang="en-US" dirty="0" err="1" smtClean="0"/>
              <a:t>életvitelt</a:t>
            </a:r>
            <a:r>
              <a:rPr lang="en-US" dirty="0" smtClean="0"/>
              <a:t> </a:t>
            </a:r>
            <a:r>
              <a:rPr lang="en-US" dirty="0" err="1" smtClean="0"/>
              <a:t>támogató</a:t>
            </a:r>
            <a:r>
              <a:rPr lang="en-US" dirty="0" smtClean="0"/>
              <a:t> IKT-</a:t>
            </a:r>
            <a:r>
              <a:rPr lang="en-US" dirty="0" err="1" smtClean="0"/>
              <a:t>alapú</a:t>
            </a:r>
            <a:r>
              <a:rPr lang="en-US" dirty="0" smtClean="0"/>
              <a:t> </a:t>
            </a:r>
            <a:r>
              <a:rPr lang="en-US" dirty="0" err="1" smtClean="0"/>
              <a:t>megoldások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dirty="0" err="1" smtClean="0"/>
              <a:t>Miközben</a:t>
            </a:r>
            <a:r>
              <a:rPr lang="en-US" dirty="0" smtClean="0"/>
              <a:t> </a:t>
            </a:r>
            <a:r>
              <a:rPr lang="en-US" dirty="0" err="1" smtClean="0"/>
              <a:t>azonban</a:t>
            </a:r>
            <a:r>
              <a:rPr lang="en-US" dirty="0" smtClean="0"/>
              <a:t> a </a:t>
            </a:r>
            <a:r>
              <a:rPr lang="en-US" dirty="0" err="1" smtClean="0"/>
              <a:t>piacon</a:t>
            </a:r>
            <a:r>
              <a:rPr lang="en-US" dirty="0" smtClean="0"/>
              <a:t> </a:t>
            </a:r>
            <a:r>
              <a:rPr lang="en-US" dirty="0" err="1" smtClean="0"/>
              <a:t>már</a:t>
            </a:r>
            <a:r>
              <a:rPr lang="en-US" dirty="0" smtClean="0"/>
              <a:t> </a:t>
            </a:r>
            <a:r>
              <a:rPr lang="en-US" dirty="0" err="1" smtClean="0"/>
              <a:t>elérhető</a:t>
            </a:r>
            <a:r>
              <a:rPr lang="en-US" dirty="0" smtClean="0"/>
              <a:t>, </a:t>
            </a:r>
            <a:r>
              <a:rPr lang="en-US" dirty="0" err="1" smtClean="0"/>
              <a:t>jól</a:t>
            </a:r>
            <a:r>
              <a:rPr lang="en-US" dirty="0" smtClean="0"/>
              <a:t> </a:t>
            </a:r>
            <a:r>
              <a:rPr lang="en-US" dirty="0" err="1" smtClean="0"/>
              <a:t>működő</a:t>
            </a:r>
            <a:r>
              <a:rPr lang="en-US" dirty="0" smtClean="0"/>
              <a:t>, IKT-</a:t>
            </a:r>
            <a:r>
              <a:rPr lang="en-US" dirty="0" err="1" smtClean="0"/>
              <a:t>alapú</a:t>
            </a:r>
            <a:r>
              <a:rPr lang="en-US" dirty="0" smtClean="0"/>
              <a:t> </a:t>
            </a:r>
            <a:r>
              <a:rPr lang="en-US" dirty="0" err="1" smtClean="0"/>
              <a:t>rendszerek</a:t>
            </a:r>
            <a:r>
              <a:rPr lang="en-US" dirty="0" smtClean="0"/>
              <a:t> </a:t>
            </a:r>
            <a:r>
              <a:rPr lang="en-US" dirty="0" err="1" smtClean="0"/>
              <a:t>számafolyamatosan</a:t>
            </a:r>
            <a:r>
              <a:rPr lang="en-US" dirty="0" smtClean="0"/>
              <a:t> </a:t>
            </a:r>
            <a:r>
              <a:rPr lang="en-US" dirty="0" err="1" smtClean="0"/>
              <a:t>növekszik</a:t>
            </a:r>
            <a:r>
              <a:rPr lang="en-US" dirty="0" smtClean="0"/>
              <a:t>, </a:t>
            </a:r>
            <a:r>
              <a:rPr lang="en-US" dirty="0" err="1" smtClean="0"/>
              <a:t>széleskörű</a:t>
            </a:r>
            <a:r>
              <a:rPr lang="en-US" dirty="0" smtClean="0"/>
              <a:t> </a:t>
            </a:r>
            <a:r>
              <a:rPr lang="en-US" dirty="0" err="1" smtClean="0"/>
              <a:t>elterjedésük</a:t>
            </a:r>
            <a:r>
              <a:rPr lang="en-US" dirty="0" smtClean="0"/>
              <a:t> </a:t>
            </a:r>
            <a:r>
              <a:rPr lang="en-US" dirty="0" err="1" smtClean="0"/>
              <a:t>gátjaként</a:t>
            </a:r>
            <a:r>
              <a:rPr lang="en-US" dirty="0" smtClean="0"/>
              <a:t> </a:t>
            </a:r>
            <a:r>
              <a:rPr lang="en-US" dirty="0" err="1" smtClean="0"/>
              <a:t>jelenik</a:t>
            </a:r>
            <a:r>
              <a:rPr lang="en-US" dirty="0" smtClean="0"/>
              <a:t> meg </a:t>
            </a:r>
            <a:r>
              <a:rPr lang="en-US" dirty="0" err="1" smtClean="0"/>
              <a:t>az</a:t>
            </a:r>
            <a:r>
              <a:rPr lang="en-US" dirty="0" smtClean="0"/>
              <a:t> </a:t>
            </a:r>
            <a:r>
              <a:rPr lang="en-US" dirty="0" err="1" smtClean="0"/>
              <a:t>alkalmazásukhoz</a:t>
            </a:r>
            <a:r>
              <a:rPr lang="en-US" dirty="0" smtClean="0"/>
              <a:t> </a:t>
            </a:r>
            <a:r>
              <a:rPr lang="en-US" dirty="0" err="1" smtClean="0"/>
              <a:t>szükséges</a:t>
            </a:r>
            <a:r>
              <a:rPr lang="en-US" dirty="0" smtClean="0"/>
              <a:t> </a:t>
            </a:r>
            <a:r>
              <a:rPr lang="en-US" dirty="0" err="1" smtClean="0">
                <a:solidFill>
                  <a:schemeClr val="accent1">
                    <a:lumMod val="75000"/>
                  </a:schemeClr>
                </a:solidFill>
              </a:rPr>
              <a:t>szakértelem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1">
                    <a:lumMod val="75000"/>
                  </a:schemeClr>
                </a:solidFill>
              </a:rPr>
              <a:t>hiánya</a:t>
            </a:r>
            <a:endParaRPr lang="en-US" dirty="0" smtClean="0">
              <a:solidFill>
                <a:schemeClr val="accent1">
                  <a:lumMod val="75000"/>
                </a:schemeClr>
              </a:solidFill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F680AA-FBA4-0445-B313-0871A5CC8990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99421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Tematika</a:t>
            </a:r>
            <a:r>
              <a:rPr lang="en-US" dirty="0" smtClean="0"/>
              <a:t> </a:t>
            </a:r>
            <a:r>
              <a:rPr lang="en-US" dirty="0" err="1" smtClean="0"/>
              <a:t>és</a:t>
            </a:r>
            <a:r>
              <a:rPr lang="en-US" dirty="0" smtClean="0"/>
              <a:t> </a:t>
            </a:r>
            <a:r>
              <a:rPr lang="en-US" dirty="0" err="1" smtClean="0"/>
              <a:t>tananyag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F680AA-FBA4-0445-B313-0871A5CC8990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563162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60-75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év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az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idősödés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kora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75-90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év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az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időskor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Aktív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idősödés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Az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idős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emberek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képessé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tétele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arra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hogy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minél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tovább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aktívak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maradjanak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Az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országok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teljesítményét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4 </a:t>
            </a:r>
            <a:r>
              <a:rPr lang="en-US" sz="12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fő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összetevő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ben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méri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–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Foglalkoztatottság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–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Társadalmi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részvétel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/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aktivitás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beleértve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családi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kapcsolatok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), 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–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Önálló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egészséges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és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biztonságos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életvitel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feltételei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és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képessége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–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Az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aktív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idősödést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támogató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környezet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és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egyéni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képességek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F680AA-FBA4-0445-B313-0871A5CC8990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486330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* </a:t>
            </a:r>
            <a:r>
              <a:rPr lang="en-US" dirty="0" err="1" smtClean="0"/>
              <a:t>Mintegy</a:t>
            </a:r>
            <a:r>
              <a:rPr lang="en-US" dirty="0" smtClean="0"/>
              <a:t> 150 </a:t>
            </a:r>
            <a:r>
              <a:rPr lang="en-US" dirty="0" err="1" smtClean="0"/>
              <a:t>kézzel</a:t>
            </a:r>
            <a:r>
              <a:rPr lang="en-US" dirty="0" smtClean="0"/>
              <a:t> </a:t>
            </a:r>
            <a:r>
              <a:rPr lang="en-US" dirty="0" err="1" smtClean="0"/>
              <a:t>felvitt</a:t>
            </a:r>
            <a:r>
              <a:rPr lang="en-US" dirty="0" smtClean="0"/>
              <a:t> </a:t>
            </a:r>
            <a:r>
              <a:rPr lang="en-US" dirty="0" err="1" smtClean="0"/>
              <a:t>válaszlap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F680AA-FBA4-0445-B313-0871A5CC8990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904510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u-HU" dirty="0" smtClean="0"/>
              <a:t>76% </a:t>
            </a:r>
            <a:r>
              <a:rPr lang="en-US" dirty="0" err="1" smtClean="0"/>
              <a:t>nyitott</a:t>
            </a:r>
            <a:r>
              <a:rPr lang="en-US" dirty="0" smtClean="0"/>
              <a:t> </a:t>
            </a:r>
            <a:r>
              <a:rPr lang="en-US" dirty="0" err="1" smtClean="0"/>
              <a:t>új</a:t>
            </a:r>
            <a:r>
              <a:rPr lang="en-US" dirty="0" smtClean="0"/>
              <a:t> </a:t>
            </a:r>
            <a:r>
              <a:rPr lang="en-US" dirty="0" err="1" smtClean="0"/>
              <a:t>dolgok</a:t>
            </a:r>
            <a:r>
              <a:rPr lang="en-US" dirty="0" smtClean="0"/>
              <a:t> </a:t>
            </a:r>
            <a:r>
              <a:rPr lang="en-US" dirty="0" err="1" smtClean="0"/>
              <a:t>tanulására</a:t>
            </a:r>
            <a:r>
              <a:rPr lang="en-US" dirty="0" smtClean="0"/>
              <a:t>, </a:t>
            </a:r>
            <a:r>
              <a:rPr lang="en-US" dirty="0" err="1" smtClean="0"/>
              <a:t>méghozzá</a:t>
            </a:r>
            <a:r>
              <a:rPr lang="en-US" dirty="0" smtClean="0"/>
              <a:t> </a:t>
            </a:r>
            <a:r>
              <a:rPr lang="en-US" dirty="0" err="1" smtClean="0"/>
              <a:t>az</a:t>
            </a:r>
            <a:r>
              <a:rPr lang="en-US" dirty="0" smtClean="0"/>
              <a:t> </a:t>
            </a:r>
            <a:r>
              <a:rPr lang="en-US" dirty="0" err="1" smtClean="0"/>
              <a:t>iskolázottsági</a:t>
            </a:r>
            <a:r>
              <a:rPr lang="en-US" dirty="0" smtClean="0"/>
              <a:t> </a:t>
            </a:r>
            <a:r>
              <a:rPr lang="en-US" dirty="0" err="1" smtClean="0"/>
              <a:t>szinttől</a:t>
            </a:r>
            <a:r>
              <a:rPr lang="en-US" baseline="0" dirty="0" smtClean="0"/>
              <a:t> </a:t>
            </a:r>
            <a:r>
              <a:rPr lang="en-US" baseline="0" dirty="0" err="1" smtClean="0"/>
              <a:t>függetlenül</a:t>
            </a:r>
            <a:r>
              <a:rPr lang="hu-HU" dirty="0" smtClean="0"/>
              <a:t>. </a:t>
            </a:r>
            <a:r>
              <a:rPr lang="en-US" dirty="0" err="1" smtClean="0"/>
              <a:t>Ez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alátámasztja</a:t>
            </a:r>
            <a:r>
              <a:rPr lang="en-US" baseline="0" dirty="0" smtClean="0"/>
              <a:t> a project </a:t>
            </a:r>
            <a:r>
              <a:rPr lang="en-US" baseline="0" dirty="0" err="1" smtClean="0"/>
              <a:t>elején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megfogalmazott</a:t>
            </a:r>
            <a:r>
              <a:rPr lang="en-US" baseline="0" dirty="0" smtClean="0"/>
              <a:t> </a:t>
            </a:r>
            <a:r>
              <a:rPr lang="en-US" baseline="0" dirty="0" err="1" smtClean="0"/>
              <a:t>feltételezéseket</a:t>
            </a:r>
            <a:r>
              <a:rPr lang="en-US" baseline="0" dirty="0" smtClean="0"/>
              <a:t>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F680AA-FBA4-0445-B313-0871A5CC8990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046712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u-HU" dirty="0" smtClean="0"/>
              <a:t>69</a:t>
            </a:r>
            <a:r>
              <a:rPr lang="en-US" dirty="0" smtClean="0"/>
              <a:t>%</a:t>
            </a:r>
            <a:r>
              <a:rPr lang="en-US" baseline="0" dirty="0" smtClean="0"/>
              <a:t> </a:t>
            </a:r>
            <a:r>
              <a:rPr lang="en-US" baseline="0" dirty="0" err="1" smtClean="0"/>
              <a:t>használ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számítógépet</a:t>
            </a:r>
            <a:r>
              <a:rPr lang="en-US" baseline="0" dirty="0" smtClean="0"/>
              <a:t> </a:t>
            </a:r>
            <a:r>
              <a:rPr lang="en-US" baseline="0" dirty="0" err="1" smtClean="0"/>
              <a:t>vagy</a:t>
            </a:r>
            <a:r>
              <a:rPr lang="en-US" baseline="0" dirty="0" smtClean="0"/>
              <a:t> </a:t>
            </a:r>
            <a:r>
              <a:rPr lang="en-US" baseline="0" dirty="0" err="1" smtClean="0"/>
              <a:t>laptopot</a:t>
            </a:r>
            <a:r>
              <a:rPr lang="en-US" baseline="0" dirty="0" smtClean="0"/>
              <a:t>. </a:t>
            </a:r>
            <a:r>
              <a:rPr lang="en-US" baseline="0" dirty="0" err="1" smtClean="0"/>
              <a:t>Az</a:t>
            </a:r>
            <a:r>
              <a:rPr lang="en-US" baseline="0" dirty="0" smtClean="0"/>
              <a:t> </a:t>
            </a:r>
            <a:r>
              <a:rPr lang="en-US" baseline="0" dirty="0" err="1" smtClean="0"/>
              <a:t>idősek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többségének</a:t>
            </a:r>
            <a:r>
              <a:rPr lang="en-US" baseline="0" dirty="0" smtClean="0"/>
              <a:t> van </a:t>
            </a:r>
            <a:r>
              <a:rPr lang="en-US" baseline="0" dirty="0" err="1" smtClean="0"/>
              <a:t>számítógépe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és</a:t>
            </a:r>
            <a:r>
              <a:rPr lang="en-US" baseline="0" dirty="0" smtClean="0"/>
              <a:t> internet </a:t>
            </a:r>
            <a:r>
              <a:rPr lang="en-US" baseline="0" dirty="0" err="1" smtClean="0"/>
              <a:t>hozzáférése</a:t>
            </a:r>
            <a:r>
              <a:rPr lang="hu-HU" dirty="0" smtClean="0"/>
              <a:t>. </a:t>
            </a:r>
            <a:r>
              <a:rPr lang="en-US" dirty="0" err="1" smtClean="0"/>
              <a:t>Ugyanakkor</a:t>
            </a:r>
            <a:r>
              <a:rPr lang="en-US" dirty="0" smtClean="0"/>
              <a:t> a </a:t>
            </a:r>
            <a:r>
              <a:rPr lang="en-US" dirty="0" err="1" smtClean="0"/>
              <a:t>vészjelzők</a:t>
            </a:r>
            <a:r>
              <a:rPr lang="en-US" dirty="0" smtClean="0"/>
              <a:t> </a:t>
            </a:r>
            <a:r>
              <a:rPr lang="en-US" dirty="0" err="1" smtClean="0"/>
              <a:t>és</a:t>
            </a:r>
            <a:r>
              <a:rPr lang="en-US" dirty="0" smtClean="0"/>
              <a:t> </a:t>
            </a:r>
            <a:r>
              <a:rPr lang="en-US" dirty="0" err="1" smtClean="0"/>
              <a:t>okos</a:t>
            </a:r>
            <a:r>
              <a:rPr lang="en-US" dirty="0" smtClean="0"/>
              <a:t> </a:t>
            </a:r>
            <a:r>
              <a:rPr lang="en-US" dirty="0" err="1" smtClean="0"/>
              <a:t>készülékek</a:t>
            </a:r>
            <a:r>
              <a:rPr lang="en-US" dirty="0" smtClean="0"/>
              <a:t> </a:t>
            </a:r>
            <a:r>
              <a:rPr lang="en-US" dirty="0" err="1" smtClean="0"/>
              <a:t>nem</a:t>
            </a:r>
            <a:r>
              <a:rPr lang="en-US" dirty="0" smtClean="0"/>
              <a:t> </a:t>
            </a:r>
            <a:r>
              <a:rPr lang="en-US" dirty="0" err="1" smtClean="0"/>
              <a:t>elterjedtek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Magyarországon</a:t>
            </a:r>
            <a:r>
              <a:rPr lang="en-US" baseline="0" dirty="0" smtClean="0"/>
              <a:t>. 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F680AA-FBA4-0445-B313-0871A5CC8990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10753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dirty="0" smtClean="0"/>
              <a:t>71% </a:t>
            </a:r>
            <a:r>
              <a:rPr lang="en-US" dirty="0" err="1" smtClean="0"/>
              <a:t>barátokkal</a:t>
            </a:r>
            <a:r>
              <a:rPr lang="en-US" dirty="0" smtClean="0"/>
              <a:t>, </a:t>
            </a:r>
            <a:r>
              <a:rPr lang="en-US" dirty="0" err="1" smtClean="0"/>
              <a:t>családdal</a:t>
            </a:r>
            <a:r>
              <a:rPr lang="en-US" dirty="0" smtClean="0"/>
              <a:t> </a:t>
            </a:r>
            <a:r>
              <a:rPr lang="en-US" dirty="0" err="1" smtClean="0"/>
              <a:t>való</a:t>
            </a:r>
            <a:r>
              <a:rPr lang="en-US" dirty="0" smtClean="0"/>
              <a:t> </a:t>
            </a:r>
            <a:r>
              <a:rPr lang="en-US" dirty="0" err="1" smtClean="0"/>
              <a:t>kapcsolattartásra</a:t>
            </a:r>
            <a:r>
              <a:rPr lang="en-US" dirty="0" smtClean="0"/>
              <a:t> </a:t>
            </a:r>
            <a:r>
              <a:rPr lang="en-US" dirty="0" err="1" smtClean="0"/>
              <a:t>használná</a:t>
            </a:r>
            <a:r>
              <a:rPr lang="en-US" dirty="0" smtClean="0"/>
              <a:t>. </a:t>
            </a:r>
            <a:r>
              <a:rPr lang="en-US" dirty="0" err="1" smtClean="0"/>
              <a:t>Majdnem</a:t>
            </a:r>
            <a:r>
              <a:rPr lang="en-US" dirty="0" smtClean="0"/>
              <a:t> a </a:t>
            </a:r>
            <a:r>
              <a:rPr lang="en-US" dirty="0" err="1" smtClean="0"/>
              <a:t>válaszadók</a:t>
            </a:r>
            <a:r>
              <a:rPr lang="en-US" dirty="0" smtClean="0"/>
              <a:t> </a:t>
            </a:r>
            <a:r>
              <a:rPr lang="en-US" dirty="0" err="1" smtClean="0"/>
              <a:t>fele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használná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arra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hogy</a:t>
            </a:r>
            <a:r>
              <a:rPr lang="en-US" baseline="0" dirty="0" smtClean="0"/>
              <a:t> </a:t>
            </a:r>
            <a:r>
              <a:rPr lang="en-US" baseline="0" dirty="0" err="1" smtClean="0"/>
              <a:t>egészségügyi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szolgáltatásokat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tanácsadást</a:t>
            </a:r>
            <a:r>
              <a:rPr lang="en-US" baseline="0" dirty="0" smtClean="0"/>
              <a:t> </a:t>
            </a:r>
            <a:r>
              <a:rPr lang="en-US" baseline="0" dirty="0" err="1" smtClean="0"/>
              <a:t>vegyen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igénybe</a:t>
            </a:r>
            <a:r>
              <a:rPr lang="hu-HU" dirty="0" smtClean="0"/>
              <a:t>. </a:t>
            </a:r>
            <a:r>
              <a:rPr lang="en-US" dirty="0" err="1" smtClean="0"/>
              <a:t>Sokan</a:t>
            </a:r>
            <a:r>
              <a:rPr lang="en-US" dirty="0" smtClean="0"/>
              <a:t> </a:t>
            </a:r>
            <a:r>
              <a:rPr lang="en-US" dirty="0" err="1" smtClean="0"/>
              <a:t>említik</a:t>
            </a:r>
            <a:r>
              <a:rPr lang="en-US" baseline="0" dirty="0" smtClean="0"/>
              <a:t> a </a:t>
            </a:r>
            <a:r>
              <a:rPr lang="en-US" baseline="0" dirty="0" err="1" smtClean="0"/>
              <a:t>kulturális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eseményeket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szolgáltatásokkal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kapcsolatos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ügyintézést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vásárlást</a:t>
            </a:r>
            <a:r>
              <a:rPr lang="en-US" baseline="0" dirty="0" smtClean="0"/>
              <a:t>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F680AA-FBA4-0445-B313-0871A5CC8990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104862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80% </a:t>
            </a:r>
            <a:r>
              <a:rPr lang="en-US" dirty="0" err="1" smtClean="0"/>
              <a:t>nyitott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az</a:t>
            </a:r>
            <a:r>
              <a:rPr lang="en-US" baseline="0" dirty="0" smtClean="0"/>
              <a:t> </a:t>
            </a:r>
            <a:r>
              <a:rPr lang="en-US" baseline="0" dirty="0" err="1" smtClean="0"/>
              <a:t>orvosi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konzultációra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vész</a:t>
            </a:r>
            <a:r>
              <a:rPr lang="en-US" baseline="0" dirty="0" smtClean="0"/>
              <a:t> </a:t>
            </a:r>
            <a:r>
              <a:rPr lang="en-US" baseline="0" dirty="0" err="1" smtClean="0"/>
              <a:t>esetén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segélyhívásra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kiterjedő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szolgáltatások</a:t>
            </a:r>
            <a:r>
              <a:rPr lang="en-US" baseline="0" dirty="0" smtClean="0"/>
              <a:t> </a:t>
            </a:r>
            <a:r>
              <a:rPr lang="en-US" baseline="0" dirty="0" err="1" smtClean="0"/>
              <a:t>iránt</a:t>
            </a:r>
            <a:r>
              <a:rPr lang="en-US" baseline="0" dirty="0" smtClean="0"/>
              <a:t>. </a:t>
            </a:r>
            <a:r>
              <a:rPr lang="en-US" baseline="0" dirty="0" err="1" smtClean="0"/>
              <a:t>Leletek</a:t>
            </a:r>
            <a:r>
              <a:rPr lang="en-US" baseline="0" dirty="0" smtClean="0"/>
              <a:t> online </a:t>
            </a:r>
            <a:r>
              <a:rPr lang="en-US" baseline="0" dirty="0" err="1" smtClean="0"/>
              <a:t>elérése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orvossal</a:t>
            </a:r>
            <a:r>
              <a:rPr lang="en-US" baseline="0" dirty="0" smtClean="0"/>
              <a:t> </a:t>
            </a:r>
            <a:r>
              <a:rPr lang="en-US" baseline="0" dirty="0" err="1" smtClean="0"/>
              <a:t>való</a:t>
            </a:r>
            <a:r>
              <a:rPr lang="en-US" baseline="0" dirty="0" smtClean="0"/>
              <a:t> online </a:t>
            </a:r>
            <a:r>
              <a:rPr lang="en-US" baseline="0" dirty="0" err="1" smtClean="0"/>
              <a:t>kapcsolattartás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mért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adatok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továbbítása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az</a:t>
            </a:r>
            <a:r>
              <a:rPr lang="en-US" baseline="0" dirty="0" smtClean="0"/>
              <a:t> </a:t>
            </a:r>
            <a:r>
              <a:rPr lang="en-US" baseline="0" dirty="0" err="1" smtClean="0"/>
              <a:t>orvoshoz</a:t>
            </a:r>
            <a:r>
              <a:rPr lang="en-US" baseline="0" dirty="0" smtClean="0"/>
              <a:t> – </a:t>
            </a:r>
            <a:r>
              <a:rPr lang="en-US" baseline="0" dirty="0" err="1" smtClean="0"/>
              <a:t>ezen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területeken</a:t>
            </a:r>
            <a:r>
              <a:rPr lang="en-US" baseline="0" dirty="0" smtClean="0"/>
              <a:t> a </a:t>
            </a:r>
            <a:r>
              <a:rPr lang="en-US" baseline="0" dirty="0" err="1" smtClean="0"/>
              <a:t>válaszadók</a:t>
            </a:r>
            <a:r>
              <a:rPr lang="en-US" baseline="0" dirty="0" smtClean="0"/>
              <a:t> 70%-a </a:t>
            </a:r>
            <a:r>
              <a:rPr lang="en-US" baseline="0" dirty="0" err="1" smtClean="0"/>
              <a:t>próbálna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szolgáltatást</a:t>
            </a:r>
            <a:r>
              <a:rPr lang="en-US" baseline="0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F680AA-FBA4-0445-B313-0871A5CC8990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83607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7BB79-0CCA-254A-82B3-92A9F7859105}" type="datetimeFigureOut">
              <a:rPr lang="en-US" smtClean="0"/>
              <a:t>10/24/2017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F413C-7AAB-EC45-8AB2-3727F53A1FD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7BB79-0CCA-254A-82B3-92A9F7859105}" type="datetimeFigureOut">
              <a:rPr lang="en-US" smtClean="0"/>
              <a:t>10/24/2017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F413C-7AAB-EC45-8AB2-3727F53A1FD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7BB79-0CCA-254A-82B3-92A9F7859105}" type="datetimeFigureOut">
              <a:rPr lang="en-US" smtClean="0"/>
              <a:t>10/24/2017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F413C-7AAB-EC45-8AB2-3727F53A1FD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7BB79-0CCA-254A-82B3-92A9F7859105}" type="datetimeFigureOut">
              <a:rPr lang="en-US" smtClean="0"/>
              <a:t>10/24/2017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F413C-7AAB-EC45-8AB2-3727F53A1FD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7BB79-0CCA-254A-82B3-92A9F7859105}" type="datetimeFigureOut">
              <a:rPr lang="en-US" smtClean="0"/>
              <a:t>10/24/2017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F413C-7AAB-EC45-8AB2-3727F53A1FD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7BB79-0CCA-254A-82B3-92A9F7859105}" type="datetimeFigureOut">
              <a:rPr lang="en-US" smtClean="0"/>
              <a:t>10/24/2017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F413C-7AAB-EC45-8AB2-3727F53A1FD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7BB79-0CCA-254A-82B3-92A9F7859105}" type="datetimeFigureOut">
              <a:rPr lang="en-US" smtClean="0"/>
              <a:t>10/24/2017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F413C-7AAB-EC45-8AB2-3727F53A1FD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7BB79-0CCA-254A-82B3-92A9F7859105}" type="datetimeFigureOut">
              <a:rPr lang="en-US" smtClean="0"/>
              <a:t>10/24/2017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F413C-7AAB-EC45-8AB2-3727F53A1FD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7BB79-0CCA-254A-82B3-92A9F7859105}" type="datetimeFigureOut">
              <a:rPr lang="en-US" smtClean="0"/>
              <a:t>10/24/2017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F413C-7AAB-EC45-8AB2-3727F53A1FD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7BB79-0CCA-254A-82B3-92A9F7859105}" type="datetimeFigureOut">
              <a:rPr lang="en-US" smtClean="0"/>
              <a:t>10/24/2017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4CBF413C-7AAB-EC45-8AB2-3727F53A1FD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7BB79-0CCA-254A-82B3-92A9F7859105}" type="datetimeFigureOut">
              <a:rPr lang="en-US" smtClean="0"/>
              <a:t>10/24/2017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F413C-7AAB-EC45-8AB2-3727F53A1FD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7BB79-0CCA-254A-82B3-92A9F7859105}" type="datetimeFigureOut">
              <a:rPr lang="en-US" smtClean="0"/>
              <a:t>10/24/2017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F413C-7AAB-EC45-8AB2-3727F53A1FD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7BB79-0CCA-254A-82B3-92A9F7859105}" type="datetimeFigureOut">
              <a:rPr lang="en-US" smtClean="0"/>
              <a:t>10/24/2017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F413C-7AAB-EC45-8AB2-3727F53A1FD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7BB79-0CCA-254A-82B3-92A9F7859105}" type="datetimeFigureOut">
              <a:rPr lang="en-US" smtClean="0"/>
              <a:t>10/24/2017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F413C-7AAB-EC45-8AB2-3727F53A1FD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7BB79-0CCA-254A-82B3-92A9F7859105}" type="datetimeFigureOut">
              <a:rPr lang="en-US" smtClean="0"/>
              <a:t>10/24/2017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F413C-7AAB-EC45-8AB2-3727F53A1FD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7BB79-0CCA-254A-82B3-92A9F7859105}" type="datetimeFigureOut">
              <a:rPr lang="en-US" smtClean="0"/>
              <a:t>10/24/2017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F413C-7AAB-EC45-8AB2-3727F53A1FD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7BB79-0CCA-254A-82B3-92A9F7859105}" type="datetimeFigureOut">
              <a:rPr lang="en-US" smtClean="0"/>
              <a:t>10/24/2017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F413C-7AAB-EC45-8AB2-3727F53A1FD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C5B7BB79-0CCA-254A-82B3-92A9F7859105}" type="datetimeFigureOut">
              <a:rPr lang="en-US" smtClean="0"/>
              <a:t>10/24/2017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4CBF413C-7AAB-EC45-8AB2-3727F53A1F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06248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1" r:id="rId1"/>
    <p:sldLayoutId id="2147483752" r:id="rId2"/>
    <p:sldLayoutId id="2147483753" r:id="rId3"/>
    <p:sldLayoutId id="2147483754" r:id="rId4"/>
    <p:sldLayoutId id="2147483755" r:id="rId5"/>
    <p:sldLayoutId id="2147483756" r:id="rId6"/>
    <p:sldLayoutId id="2147483757" r:id="rId7"/>
    <p:sldLayoutId id="2147483758" r:id="rId8"/>
    <p:sldLayoutId id="2147483759" r:id="rId9"/>
    <p:sldLayoutId id="2147483760" r:id="rId10"/>
    <p:sldLayoutId id="2147483761" r:id="rId11"/>
    <p:sldLayoutId id="2147483762" r:id="rId12"/>
    <p:sldLayoutId id="2147483763" r:id="rId13"/>
    <p:sldLayoutId id="2147483764" r:id="rId14"/>
    <p:sldLayoutId id="2147483765" r:id="rId15"/>
    <p:sldLayoutId id="2147483766" r:id="rId16"/>
    <p:sldLayoutId id="2147483767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g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Grandis XXI.</a:t>
            </a:r>
            <a:endParaRPr lang="en-US" dirty="0">
              <a:solidFill>
                <a:schemeClr val="tx2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l"/>
            <a:r>
              <a:rPr lang="en-US" dirty="0"/>
              <a:t>Vocational </a:t>
            </a:r>
            <a:r>
              <a:rPr lang="en-US" dirty="0" smtClean="0"/>
              <a:t>Education for </a:t>
            </a:r>
            <a:r>
              <a:rPr lang="en-US" dirty="0" err="1"/>
              <a:t>Interprofessional</a:t>
            </a:r>
            <a:r>
              <a:rPr lang="en-US" dirty="0"/>
              <a:t> Elderly </a:t>
            </a:r>
            <a:r>
              <a:rPr lang="en-US" dirty="0" smtClean="0"/>
              <a:t>Care of </a:t>
            </a:r>
            <a:r>
              <a:rPr lang="en-US" dirty="0"/>
              <a:t>the 21st </a:t>
            </a:r>
            <a:r>
              <a:rPr lang="en-US" dirty="0" smtClean="0"/>
              <a:t>century</a:t>
            </a:r>
          </a:p>
          <a:p>
            <a:pPr algn="l"/>
            <a:endParaRPr lang="en-US" dirty="0" smtClean="0"/>
          </a:p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78872" y="560918"/>
            <a:ext cx="2724150" cy="81915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78872" y="5856916"/>
            <a:ext cx="2724150" cy="7799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6830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82711" y="-190500"/>
            <a:ext cx="10018713" cy="1752599"/>
          </a:xfrm>
        </p:spPr>
        <p:txBody>
          <a:bodyPr/>
          <a:lstStyle/>
          <a:p>
            <a:r>
              <a:rPr lang="en-US" dirty="0" err="1" smtClean="0"/>
              <a:t>Igények</a:t>
            </a:r>
            <a:r>
              <a:rPr lang="en-US" dirty="0" smtClean="0"/>
              <a:t> </a:t>
            </a:r>
            <a:r>
              <a:rPr lang="en-US" dirty="0" err="1" smtClean="0"/>
              <a:t>felmérése</a:t>
            </a:r>
            <a:r>
              <a:rPr lang="en-US" dirty="0" smtClean="0"/>
              <a:t> - </a:t>
            </a:r>
            <a:r>
              <a:rPr lang="en-US" dirty="0" err="1" smtClean="0"/>
              <a:t>időskorúak</a:t>
            </a:r>
            <a:endParaRPr lang="en-US" dirty="0"/>
          </a:p>
        </p:txBody>
      </p:sp>
      <p:sp>
        <p:nvSpPr>
          <p:cNvPr id="4" name="Content Placeholder 2"/>
          <p:cNvSpPr txBox="1">
            <a:spLocks noGrp="1"/>
          </p:cNvSpPr>
          <p:nvPr>
            <p:ph idx="1"/>
          </p:nvPr>
        </p:nvSpPr>
        <p:spPr>
          <a:xfrm>
            <a:off x="1382711" y="1275645"/>
            <a:ext cx="10018713" cy="4673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20000"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None/>
            </a:pPr>
            <a:r>
              <a:rPr lang="en-US" sz="2900" dirty="0" smtClean="0"/>
              <a:t>500 </a:t>
            </a:r>
            <a:r>
              <a:rPr lang="en-US" sz="2900" dirty="0" err="1" smtClean="0"/>
              <a:t>időskorú</a:t>
            </a:r>
            <a:r>
              <a:rPr lang="en-US" sz="2900" dirty="0" smtClean="0"/>
              <a:t> </a:t>
            </a:r>
            <a:r>
              <a:rPr lang="en-US" sz="2900" dirty="0" err="1" smtClean="0"/>
              <a:t>körében</a:t>
            </a:r>
            <a:r>
              <a:rPr lang="en-US" sz="2900" dirty="0" smtClean="0"/>
              <a:t>, </a:t>
            </a:r>
            <a:r>
              <a:rPr lang="en-US" sz="2900" dirty="0" smtClean="0"/>
              <a:t>4 </a:t>
            </a:r>
            <a:r>
              <a:rPr lang="en-US" sz="2900" dirty="0" err="1" smtClean="0"/>
              <a:t>országban</a:t>
            </a:r>
            <a:r>
              <a:rPr lang="en-US" sz="2900" dirty="0" smtClean="0"/>
              <a:t>, online</a:t>
            </a:r>
            <a:r>
              <a:rPr lang="en-US" sz="2900" dirty="0" smtClean="0">
                <a:solidFill>
                  <a:schemeClr val="accent1">
                    <a:lumMod val="75000"/>
                  </a:schemeClr>
                </a:solidFill>
              </a:rPr>
              <a:t>*</a:t>
            </a:r>
            <a:r>
              <a:rPr lang="en-US" sz="2900" dirty="0" smtClean="0"/>
              <a:t> </a:t>
            </a:r>
            <a:r>
              <a:rPr lang="en-US" sz="2900" dirty="0" err="1" smtClean="0"/>
              <a:t>kérdőív</a:t>
            </a:r>
            <a:endParaRPr lang="en-US" sz="2900" dirty="0" smtClean="0"/>
          </a:p>
          <a:p>
            <a:pPr marL="365760" indent="-256032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</a:pPr>
            <a:endParaRPr lang="en-US" sz="2900" dirty="0" smtClean="0"/>
          </a:p>
          <a:p>
            <a:pPr marL="566928" indent="-45720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Corbel" panose="020B0503020204020204" pitchFamily="34" charset="0"/>
              <a:buChar char="?"/>
            </a:pPr>
            <a:r>
              <a:rPr lang="en-US" sz="2800" dirty="0" err="1"/>
              <a:t>Hajlandóak</a:t>
            </a:r>
            <a:r>
              <a:rPr lang="en-US" sz="2800" dirty="0"/>
              <a:t> </a:t>
            </a:r>
            <a:r>
              <a:rPr lang="en-US" sz="2800" dirty="0" err="1"/>
              <a:t>az</a:t>
            </a:r>
            <a:r>
              <a:rPr lang="en-US" sz="2800" dirty="0"/>
              <a:t> </a:t>
            </a:r>
            <a:r>
              <a:rPr lang="en-US" sz="2800" dirty="0" err="1"/>
              <a:t>idősek</a:t>
            </a:r>
            <a:r>
              <a:rPr lang="en-US" sz="2800" dirty="0"/>
              <a:t> </a:t>
            </a:r>
            <a:r>
              <a:rPr lang="en-US" sz="2800" dirty="0" err="1"/>
              <a:t>olyan</a:t>
            </a:r>
            <a:r>
              <a:rPr lang="en-US" sz="2800" dirty="0"/>
              <a:t> IKT </a:t>
            </a:r>
            <a:r>
              <a:rPr lang="en-US" sz="2800" dirty="0" err="1"/>
              <a:t>eszközök</a:t>
            </a:r>
            <a:r>
              <a:rPr lang="en-US" sz="2800" dirty="0"/>
              <a:t> </a:t>
            </a:r>
            <a:r>
              <a:rPr lang="en-US" sz="2800" dirty="0" err="1"/>
              <a:t>használatára</a:t>
            </a:r>
            <a:r>
              <a:rPr lang="en-US" sz="2800" dirty="0"/>
              <a:t>, </a:t>
            </a:r>
            <a:r>
              <a:rPr lang="en-US" sz="2800" dirty="0" err="1"/>
              <a:t>amelyek</a:t>
            </a:r>
            <a:r>
              <a:rPr lang="en-US" sz="2800" dirty="0"/>
              <a:t> </a:t>
            </a:r>
            <a:r>
              <a:rPr lang="en-US" sz="2800" dirty="0" err="1"/>
              <a:t>elősegítik</a:t>
            </a:r>
            <a:r>
              <a:rPr lang="en-US" sz="2800" dirty="0"/>
              <a:t> </a:t>
            </a:r>
            <a:r>
              <a:rPr lang="en-US" sz="2800" dirty="0" err="1"/>
              <a:t>az</a:t>
            </a:r>
            <a:r>
              <a:rPr lang="en-US" sz="2800" dirty="0"/>
              <a:t> </a:t>
            </a:r>
            <a:r>
              <a:rPr lang="en-US" sz="2800" dirty="0" err="1"/>
              <a:t>önálló</a:t>
            </a:r>
            <a:r>
              <a:rPr lang="en-US" sz="2800" dirty="0"/>
              <a:t> </a:t>
            </a:r>
            <a:r>
              <a:rPr lang="en-US" sz="2800" dirty="0" err="1"/>
              <a:t>életvitelt</a:t>
            </a:r>
            <a:r>
              <a:rPr lang="en-US" sz="2800" dirty="0"/>
              <a:t>? </a:t>
            </a:r>
            <a:endParaRPr lang="en-US" sz="2800" dirty="0" smtClean="0"/>
          </a:p>
          <a:p>
            <a:pPr marL="566928" indent="-45720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Corbel" panose="020B0503020204020204" pitchFamily="34" charset="0"/>
              <a:buChar char="?"/>
            </a:pPr>
            <a:endParaRPr lang="en-US" sz="2800" dirty="0"/>
          </a:p>
          <a:p>
            <a:pPr marL="566928" indent="-45720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Corbel" panose="020B0503020204020204" pitchFamily="34" charset="0"/>
              <a:buChar char="?"/>
            </a:pPr>
            <a:r>
              <a:rPr lang="en-US" sz="2800" dirty="0" err="1"/>
              <a:t>Jelenleg</a:t>
            </a:r>
            <a:r>
              <a:rPr lang="en-US" sz="2800" dirty="0"/>
              <a:t> </a:t>
            </a:r>
            <a:r>
              <a:rPr lang="en-US" sz="2800" dirty="0" err="1"/>
              <a:t>milyen</a:t>
            </a:r>
            <a:r>
              <a:rPr lang="en-US" sz="2800" dirty="0"/>
              <a:t> </a:t>
            </a:r>
            <a:r>
              <a:rPr lang="en-US" sz="2800" dirty="0" err="1"/>
              <a:t>ismeretekkel</a:t>
            </a:r>
            <a:r>
              <a:rPr lang="en-US" sz="2800" dirty="0"/>
              <a:t> </a:t>
            </a:r>
            <a:r>
              <a:rPr lang="en-US" sz="2800" dirty="0" err="1"/>
              <a:t>rendelkeznek</a:t>
            </a:r>
            <a:r>
              <a:rPr lang="en-US" sz="2800" dirty="0"/>
              <a:t> ? </a:t>
            </a:r>
            <a:endParaRPr lang="en-US" sz="2800" dirty="0" smtClean="0"/>
          </a:p>
          <a:p>
            <a:pPr marL="566928" indent="-45720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Corbel" panose="020B0503020204020204" pitchFamily="34" charset="0"/>
              <a:buChar char="?"/>
            </a:pPr>
            <a:endParaRPr lang="en-US" sz="2800" dirty="0"/>
          </a:p>
          <a:p>
            <a:pPr marL="566928" indent="-45720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Corbel" panose="020B0503020204020204" pitchFamily="34" charset="0"/>
              <a:buChar char="?"/>
            </a:pPr>
            <a:r>
              <a:rPr lang="en-US" sz="2800" dirty="0" err="1"/>
              <a:t>Nyitottak</a:t>
            </a:r>
            <a:r>
              <a:rPr lang="en-US" sz="2800" dirty="0"/>
              <a:t> </a:t>
            </a:r>
            <a:r>
              <a:rPr lang="en-US" sz="2800" dirty="0" err="1"/>
              <a:t>arra</a:t>
            </a:r>
            <a:r>
              <a:rPr lang="en-US" sz="2800" dirty="0"/>
              <a:t>, </a:t>
            </a:r>
            <a:r>
              <a:rPr lang="en-US" sz="2800" dirty="0" err="1"/>
              <a:t>hogy</a:t>
            </a:r>
            <a:r>
              <a:rPr lang="en-US" sz="2800" dirty="0"/>
              <a:t> </a:t>
            </a:r>
            <a:r>
              <a:rPr lang="en-US" sz="2800" dirty="0" err="1"/>
              <a:t>virtuális</a:t>
            </a:r>
            <a:r>
              <a:rPr lang="en-US" sz="2800" dirty="0"/>
              <a:t> </a:t>
            </a:r>
            <a:r>
              <a:rPr lang="en-US" sz="2800" dirty="0" err="1"/>
              <a:t>közösségekhez</a:t>
            </a:r>
            <a:r>
              <a:rPr lang="en-US" sz="2800" dirty="0"/>
              <a:t> </a:t>
            </a:r>
            <a:r>
              <a:rPr lang="en-US" sz="2800" dirty="0" err="1"/>
              <a:t>csatlakozzanak</a:t>
            </a:r>
            <a:r>
              <a:rPr lang="en-US" sz="2800" dirty="0"/>
              <a:t>, </a:t>
            </a:r>
            <a:r>
              <a:rPr lang="en-US" sz="2800" dirty="0" err="1"/>
              <a:t>hogy</a:t>
            </a:r>
            <a:r>
              <a:rPr lang="en-US" sz="2800" dirty="0"/>
              <a:t> </a:t>
            </a:r>
            <a:r>
              <a:rPr lang="en-US" sz="2800" dirty="0" err="1"/>
              <a:t>ezáltal</a:t>
            </a:r>
            <a:r>
              <a:rPr lang="en-US" sz="2800" dirty="0"/>
              <a:t> ne </a:t>
            </a:r>
            <a:r>
              <a:rPr lang="en-US" sz="2800" dirty="0" err="1"/>
              <a:t>érezzék</a:t>
            </a:r>
            <a:r>
              <a:rPr lang="en-US" sz="2800" dirty="0"/>
              <a:t> </a:t>
            </a:r>
            <a:r>
              <a:rPr lang="en-US" sz="2800" dirty="0" err="1"/>
              <a:t>magukat</a:t>
            </a:r>
            <a:r>
              <a:rPr lang="en-US" sz="2800" dirty="0"/>
              <a:t> </a:t>
            </a:r>
            <a:r>
              <a:rPr lang="en-US" sz="2800" dirty="0" err="1"/>
              <a:t>egyedül</a:t>
            </a:r>
            <a:r>
              <a:rPr lang="en-US" sz="2800" dirty="0"/>
              <a:t> </a:t>
            </a:r>
            <a:r>
              <a:rPr lang="en-US" sz="2800" dirty="0" err="1"/>
              <a:t>és</a:t>
            </a:r>
            <a:r>
              <a:rPr lang="en-US" sz="2800" dirty="0"/>
              <a:t> </a:t>
            </a:r>
            <a:r>
              <a:rPr lang="en-US" sz="2800" dirty="0" err="1"/>
              <a:t>karban</a:t>
            </a:r>
            <a:r>
              <a:rPr lang="en-US" sz="2800" dirty="0"/>
              <a:t> </a:t>
            </a:r>
            <a:r>
              <a:rPr lang="en-US" sz="2800" dirty="0" err="1"/>
              <a:t>tartsák</a:t>
            </a:r>
            <a:r>
              <a:rPr lang="en-US" sz="2800" dirty="0"/>
              <a:t> </a:t>
            </a:r>
            <a:r>
              <a:rPr lang="en-US" sz="2800" dirty="0" err="1"/>
              <a:t>magukat</a:t>
            </a:r>
            <a:r>
              <a:rPr lang="en-US" sz="2800" dirty="0"/>
              <a:t> </a:t>
            </a:r>
            <a:r>
              <a:rPr lang="en-US" sz="2800" dirty="0" err="1"/>
              <a:t>mentálisan</a:t>
            </a:r>
            <a:r>
              <a:rPr lang="en-US" sz="2800" dirty="0"/>
              <a:t> </a:t>
            </a:r>
            <a:r>
              <a:rPr lang="en-US" sz="2800" dirty="0" err="1"/>
              <a:t>és</a:t>
            </a:r>
            <a:r>
              <a:rPr lang="en-US" sz="2800" dirty="0"/>
              <a:t> </a:t>
            </a:r>
            <a:r>
              <a:rPr lang="en-US" sz="2800" dirty="0" err="1"/>
              <a:t>fizikailag</a:t>
            </a:r>
            <a:r>
              <a:rPr lang="en-US" sz="2800" dirty="0"/>
              <a:t> </a:t>
            </a:r>
            <a:r>
              <a:rPr lang="en-US" sz="2800" dirty="0" err="1"/>
              <a:t>egyaránt</a:t>
            </a:r>
            <a:r>
              <a:rPr lang="en-US" sz="2800" dirty="0"/>
              <a:t>? </a:t>
            </a:r>
            <a:endParaRPr lang="en-US" sz="2800" dirty="0" smtClean="0"/>
          </a:p>
          <a:p>
            <a:pPr marL="566928" indent="-45720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Corbel" panose="020B0503020204020204" pitchFamily="34" charset="0"/>
              <a:buChar char="?"/>
            </a:pPr>
            <a:endParaRPr lang="en-US" sz="2800" dirty="0"/>
          </a:p>
          <a:p>
            <a:pPr marL="566928" indent="-45720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Corbel" panose="020B0503020204020204" pitchFamily="34" charset="0"/>
              <a:buChar char="?"/>
            </a:pPr>
            <a:r>
              <a:rPr lang="en-US" sz="2800" dirty="0" err="1"/>
              <a:t>Nyitottak</a:t>
            </a:r>
            <a:r>
              <a:rPr lang="en-US" sz="2800" dirty="0"/>
              <a:t> </a:t>
            </a:r>
            <a:r>
              <a:rPr lang="en-US" sz="2800" dirty="0" err="1"/>
              <a:t>arra</a:t>
            </a:r>
            <a:r>
              <a:rPr lang="en-US" sz="2800" dirty="0"/>
              <a:t>, </a:t>
            </a:r>
            <a:r>
              <a:rPr lang="en-US" sz="2800" dirty="0" err="1"/>
              <a:t>hogy</a:t>
            </a:r>
            <a:r>
              <a:rPr lang="en-US" sz="2800" dirty="0"/>
              <a:t> a </a:t>
            </a:r>
            <a:r>
              <a:rPr lang="en-US" sz="2800" dirty="0" err="1"/>
              <a:t>gondozójukkal</a:t>
            </a:r>
            <a:r>
              <a:rPr lang="en-US" sz="2800" dirty="0"/>
              <a:t> </a:t>
            </a:r>
            <a:r>
              <a:rPr lang="en-US" sz="2800" dirty="0" err="1"/>
              <a:t>és</a:t>
            </a:r>
            <a:r>
              <a:rPr lang="en-US" sz="2800" dirty="0"/>
              <a:t> </a:t>
            </a:r>
            <a:r>
              <a:rPr lang="en-US" sz="2800" dirty="0" err="1"/>
              <a:t>egészségügyi</a:t>
            </a:r>
            <a:r>
              <a:rPr lang="en-US" sz="2800" dirty="0"/>
              <a:t> </a:t>
            </a:r>
            <a:r>
              <a:rPr lang="en-US" sz="2800" dirty="0" err="1"/>
              <a:t>szolgáltatókkal</a:t>
            </a:r>
            <a:r>
              <a:rPr lang="en-US" sz="2800" dirty="0"/>
              <a:t> </a:t>
            </a:r>
            <a:r>
              <a:rPr lang="en-US" sz="2800" dirty="0" err="1"/>
              <a:t>az</a:t>
            </a:r>
            <a:r>
              <a:rPr lang="en-US" sz="2800" dirty="0"/>
              <a:t> </a:t>
            </a:r>
            <a:r>
              <a:rPr lang="en-US" sz="2800" dirty="0" err="1"/>
              <a:t>interneten</a:t>
            </a:r>
            <a:r>
              <a:rPr lang="en-US" sz="2800" dirty="0"/>
              <a:t> </a:t>
            </a:r>
            <a:r>
              <a:rPr lang="en-US" sz="2800" dirty="0" err="1"/>
              <a:t>keresztül</a:t>
            </a:r>
            <a:r>
              <a:rPr lang="en-US" sz="2800" dirty="0"/>
              <a:t>, </a:t>
            </a:r>
            <a:r>
              <a:rPr lang="en-US" sz="2800" dirty="0" err="1"/>
              <a:t>okostelefon</a:t>
            </a:r>
            <a:r>
              <a:rPr lang="en-US" sz="2800" dirty="0"/>
              <a:t> </a:t>
            </a:r>
            <a:r>
              <a:rPr lang="en-US" sz="2800" dirty="0" err="1"/>
              <a:t>használatával</a:t>
            </a:r>
            <a:r>
              <a:rPr lang="en-US" sz="2800" dirty="0"/>
              <a:t> </a:t>
            </a:r>
            <a:r>
              <a:rPr lang="en-US" sz="2800" dirty="0" err="1"/>
              <a:t>tartsák</a:t>
            </a:r>
            <a:r>
              <a:rPr lang="en-US" sz="2800" dirty="0"/>
              <a:t> a </a:t>
            </a:r>
            <a:r>
              <a:rPr lang="en-US" sz="2800" dirty="0" err="1"/>
              <a:t>kapcsolatot</a:t>
            </a:r>
            <a:r>
              <a:rPr lang="en-US" sz="2800" dirty="0"/>
              <a:t>? </a:t>
            </a:r>
            <a:endParaRPr lang="en-US" sz="2900" dirty="0" smtClean="0"/>
          </a:p>
        </p:txBody>
      </p:sp>
    </p:spTree>
    <p:extLst>
      <p:ext uri="{BB962C8B-B14F-4D97-AF65-F5344CB8AC3E}">
        <p14:creationId xmlns:p14="http://schemas.microsoft.com/office/powerpoint/2010/main" val="41464232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8002" y="0"/>
            <a:ext cx="10018713" cy="1752599"/>
          </a:xfrm>
        </p:spPr>
        <p:txBody>
          <a:bodyPr/>
          <a:lstStyle/>
          <a:p>
            <a:r>
              <a:rPr lang="en-US" dirty="0" err="1" smtClean="0"/>
              <a:t>Érdeklődik</a:t>
            </a:r>
            <a:r>
              <a:rPr lang="en-US" dirty="0" smtClean="0"/>
              <a:t> </a:t>
            </a:r>
            <a:r>
              <a:rPr lang="en-US" dirty="0" err="1" smtClean="0"/>
              <a:t>új</a:t>
            </a:r>
            <a:r>
              <a:rPr lang="en-US" dirty="0" smtClean="0"/>
              <a:t> </a:t>
            </a:r>
            <a:r>
              <a:rPr lang="en-US" dirty="0" err="1" smtClean="0"/>
              <a:t>dolgok</a:t>
            </a:r>
            <a:r>
              <a:rPr lang="en-US" dirty="0" smtClean="0"/>
              <a:t> </a:t>
            </a:r>
            <a:r>
              <a:rPr lang="en-US" dirty="0" err="1" smtClean="0"/>
              <a:t>tanulása</a:t>
            </a:r>
            <a:r>
              <a:rPr lang="en-US" dirty="0" smtClean="0"/>
              <a:t> </a:t>
            </a:r>
            <a:r>
              <a:rPr lang="en-US" dirty="0" err="1" smtClean="0"/>
              <a:t>iránt</a:t>
            </a:r>
            <a:r>
              <a:rPr lang="en-US" dirty="0" smtClean="0"/>
              <a:t>?</a:t>
            </a:r>
            <a:endParaRPr lang="en-US" dirty="0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28372718"/>
              </p:ext>
            </p:extLst>
          </p:nvPr>
        </p:nvGraphicFramePr>
        <p:xfrm>
          <a:off x="2142308" y="888274"/>
          <a:ext cx="10049691" cy="59697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2035973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0"/>
            <a:ext cx="10018713" cy="1752599"/>
          </a:xfrm>
        </p:spPr>
        <p:txBody>
          <a:bodyPr/>
          <a:lstStyle/>
          <a:p>
            <a:r>
              <a:rPr lang="en-US" dirty="0" err="1" smtClean="0"/>
              <a:t>Használja</a:t>
            </a:r>
            <a:r>
              <a:rPr lang="en-US" dirty="0" smtClean="0"/>
              <a:t> </a:t>
            </a:r>
            <a:r>
              <a:rPr lang="en-US" dirty="0" err="1" smtClean="0"/>
              <a:t>az</a:t>
            </a:r>
            <a:r>
              <a:rPr lang="en-US" dirty="0" smtClean="0"/>
              <a:t> </a:t>
            </a:r>
            <a:r>
              <a:rPr lang="en-US" dirty="0" err="1" smtClean="0"/>
              <a:t>alábbi</a:t>
            </a:r>
            <a:r>
              <a:rPr lang="en-US" dirty="0" smtClean="0"/>
              <a:t> </a:t>
            </a:r>
            <a:r>
              <a:rPr lang="en-US" dirty="0" err="1" smtClean="0"/>
              <a:t>eszközöket</a:t>
            </a:r>
            <a:r>
              <a:rPr lang="en-US" dirty="0" smtClean="0"/>
              <a:t> </a:t>
            </a:r>
            <a:r>
              <a:rPr lang="en-US" dirty="0" err="1" smtClean="0"/>
              <a:t>otthon</a:t>
            </a:r>
            <a:r>
              <a:rPr lang="en-US" dirty="0" smtClean="0"/>
              <a:t>?</a:t>
            </a:r>
            <a:endParaRPr lang="en-US" dirty="0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3425753"/>
              </p:ext>
            </p:extLst>
          </p:nvPr>
        </p:nvGraphicFramePr>
        <p:xfrm>
          <a:off x="1484311" y="1752599"/>
          <a:ext cx="10707689" cy="49364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3502603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16832" y="23191"/>
            <a:ext cx="10018713" cy="1752599"/>
          </a:xfrm>
        </p:spPr>
        <p:txBody>
          <a:bodyPr/>
          <a:lstStyle/>
          <a:p>
            <a:r>
              <a:rPr lang="en-US" dirty="0" err="1" smtClean="0"/>
              <a:t>Milyen</a:t>
            </a:r>
            <a:r>
              <a:rPr lang="en-US" dirty="0" smtClean="0"/>
              <a:t> </a:t>
            </a:r>
            <a:r>
              <a:rPr lang="en-US" dirty="0" err="1" smtClean="0"/>
              <a:t>célra</a:t>
            </a:r>
            <a:r>
              <a:rPr lang="en-US" dirty="0" smtClean="0"/>
              <a:t> </a:t>
            </a:r>
            <a:r>
              <a:rPr lang="en-US" dirty="0" err="1" smtClean="0"/>
              <a:t>használná</a:t>
            </a:r>
            <a:r>
              <a:rPr lang="en-US" dirty="0" smtClean="0"/>
              <a:t> </a:t>
            </a:r>
            <a:r>
              <a:rPr lang="en-US" dirty="0" err="1" smtClean="0"/>
              <a:t>az</a:t>
            </a:r>
            <a:r>
              <a:rPr lang="en-US" dirty="0" smtClean="0"/>
              <a:t> </a:t>
            </a:r>
            <a:r>
              <a:rPr lang="en-US" dirty="0" err="1" smtClean="0"/>
              <a:t>eszközöket</a:t>
            </a:r>
            <a:r>
              <a:rPr lang="en-US" dirty="0" smtClean="0"/>
              <a:t>?</a:t>
            </a:r>
            <a:endParaRPr lang="en-US" dirty="0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39969066"/>
              </p:ext>
            </p:extLst>
          </p:nvPr>
        </p:nvGraphicFramePr>
        <p:xfrm>
          <a:off x="1351722" y="1126435"/>
          <a:ext cx="10840278" cy="56401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84962305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-29816"/>
            <a:ext cx="10018713" cy="1752599"/>
          </a:xfrm>
        </p:spPr>
        <p:txBody>
          <a:bodyPr/>
          <a:lstStyle/>
          <a:p>
            <a:r>
              <a:rPr lang="en-US" dirty="0" err="1" smtClean="0"/>
              <a:t>Kipróbálná</a:t>
            </a:r>
            <a:r>
              <a:rPr lang="en-US" dirty="0" smtClean="0"/>
              <a:t> </a:t>
            </a:r>
            <a:r>
              <a:rPr lang="en-US" dirty="0" err="1" smtClean="0"/>
              <a:t>az</a:t>
            </a:r>
            <a:r>
              <a:rPr lang="en-US" dirty="0" smtClean="0"/>
              <a:t> </a:t>
            </a:r>
            <a:r>
              <a:rPr lang="en-US" dirty="0" err="1" smtClean="0"/>
              <a:t>alábbi</a:t>
            </a:r>
            <a:r>
              <a:rPr lang="en-US" dirty="0" smtClean="0"/>
              <a:t> </a:t>
            </a:r>
            <a:r>
              <a:rPr lang="en-US" dirty="0" err="1" smtClean="0"/>
              <a:t>szolgáltatásokat</a:t>
            </a:r>
            <a:r>
              <a:rPr lang="en-US" dirty="0" smtClean="0"/>
              <a:t>?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1134402"/>
              </p:ext>
            </p:extLst>
          </p:nvPr>
        </p:nvGraphicFramePr>
        <p:xfrm>
          <a:off x="1471061" y="1431235"/>
          <a:ext cx="10800452" cy="54267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7832035" y="3021496"/>
            <a:ext cx="5963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52%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9760226" y="2989230"/>
            <a:ext cx="7487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29%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0031895" y="1690591"/>
            <a:ext cx="7487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51%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790779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7076" y="0"/>
            <a:ext cx="10018713" cy="1752599"/>
          </a:xfrm>
        </p:spPr>
        <p:txBody>
          <a:bodyPr/>
          <a:lstStyle/>
          <a:p>
            <a:r>
              <a:rPr lang="en-US" dirty="0" err="1" smtClean="0"/>
              <a:t>Érdekelné</a:t>
            </a:r>
            <a:r>
              <a:rPr lang="en-US" dirty="0" smtClean="0"/>
              <a:t> </a:t>
            </a:r>
            <a:r>
              <a:rPr lang="en-US" dirty="0" err="1" smtClean="0"/>
              <a:t>okos</a:t>
            </a:r>
            <a:r>
              <a:rPr lang="en-US" dirty="0" smtClean="0"/>
              <a:t> </a:t>
            </a:r>
            <a:r>
              <a:rPr lang="en-US" dirty="0" err="1" smtClean="0"/>
              <a:t>készülék</a:t>
            </a:r>
            <a:r>
              <a:rPr lang="en-US" dirty="0" smtClean="0"/>
              <a:t> </a:t>
            </a:r>
            <a:r>
              <a:rPr lang="en-US" dirty="0" err="1" smtClean="0"/>
              <a:t>használata</a:t>
            </a:r>
            <a:r>
              <a:rPr lang="en-US" dirty="0" smtClean="0"/>
              <a:t>…?</a:t>
            </a:r>
            <a:endParaRPr lang="en-US" dirty="0"/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42459880"/>
              </p:ext>
            </p:extLst>
          </p:nvPr>
        </p:nvGraphicFramePr>
        <p:xfrm>
          <a:off x="2199861" y="1378227"/>
          <a:ext cx="9992139" cy="54797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57953414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Érdekelné</a:t>
            </a:r>
            <a:r>
              <a:rPr lang="en-US" dirty="0"/>
              <a:t> </a:t>
            </a:r>
            <a:r>
              <a:rPr lang="en-US" dirty="0" err="1"/>
              <a:t>Önt</a:t>
            </a:r>
            <a:r>
              <a:rPr lang="en-US" dirty="0"/>
              <a:t> </a:t>
            </a:r>
            <a:r>
              <a:rPr lang="en-US" dirty="0" err="1"/>
              <a:t>olyan</a:t>
            </a:r>
            <a:r>
              <a:rPr lang="en-US" dirty="0"/>
              <a:t> </a:t>
            </a:r>
            <a:r>
              <a:rPr lang="en-US" dirty="0" err="1"/>
              <a:t>eszköz</a:t>
            </a:r>
            <a:r>
              <a:rPr lang="en-US" dirty="0"/>
              <a:t> / </a:t>
            </a:r>
            <a:r>
              <a:rPr lang="en-US" dirty="0" err="1"/>
              <a:t>technológia</a:t>
            </a:r>
            <a:r>
              <a:rPr lang="en-US" dirty="0"/>
              <a:t>, </a:t>
            </a:r>
            <a:r>
              <a:rPr lang="en-US" dirty="0" err="1"/>
              <a:t>amely</a:t>
            </a:r>
            <a:r>
              <a:rPr lang="en-US" dirty="0"/>
              <a:t> </a:t>
            </a:r>
            <a:r>
              <a:rPr lang="en-US" dirty="0" err="1"/>
              <a:t>segíthet</a:t>
            </a:r>
            <a:r>
              <a:rPr lang="en-US" dirty="0"/>
              <a:t> a </a:t>
            </a:r>
            <a:r>
              <a:rPr lang="en-US" dirty="0" err="1"/>
              <a:t>saját</a:t>
            </a:r>
            <a:r>
              <a:rPr lang="en-US" dirty="0"/>
              <a:t> </a:t>
            </a:r>
            <a:r>
              <a:rPr lang="en-US" dirty="0" err="1"/>
              <a:t>otthonában</a:t>
            </a:r>
            <a:r>
              <a:rPr lang="en-US" dirty="0"/>
              <a:t> </a:t>
            </a:r>
            <a:r>
              <a:rPr lang="en-US" dirty="0" err="1"/>
              <a:t>történő</a:t>
            </a:r>
            <a:r>
              <a:rPr lang="en-US" dirty="0"/>
              <a:t> </a:t>
            </a:r>
            <a:r>
              <a:rPr lang="en-US" dirty="0" err="1"/>
              <a:t>egészségügyi</a:t>
            </a:r>
            <a:r>
              <a:rPr lang="en-US" dirty="0"/>
              <a:t> </a:t>
            </a:r>
            <a:r>
              <a:rPr lang="en-US" dirty="0" err="1"/>
              <a:t>gondoskodásban</a:t>
            </a:r>
            <a:r>
              <a:rPr lang="en-US" dirty="0"/>
              <a:t>..?</a:t>
            </a:r>
            <a:br>
              <a:rPr lang="en-US" dirty="0"/>
            </a:br>
            <a:endParaRPr lang="en-US" dirty="0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67056139"/>
              </p:ext>
            </p:extLst>
          </p:nvPr>
        </p:nvGraphicFramePr>
        <p:xfrm>
          <a:off x="2464904" y="2292626"/>
          <a:ext cx="9727096" cy="45653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3555899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0"/>
            <a:ext cx="10018713" cy="1752599"/>
          </a:xfrm>
        </p:spPr>
        <p:txBody>
          <a:bodyPr/>
          <a:lstStyle/>
          <a:p>
            <a:r>
              <a:rPr lang="en-US" dirty="0" err="1" smtClean="0"/>
              <a:t>Összegzés</a:t>
            </a:r>
            <a:r>
              <a:rPr lang="en-US" dirty="0" smtClean="0"/>
              <a:t> – </a:t>
            </a:r>
            <a:r>
              <a:rPr lang="en-US" dirty="0" err="1" smtClean="0"/>
              <a:t>kérdések</a:t>
            </a:r>
            <a:r>
              <a:rPr lang="en-US" dirty="0" smtClean="0"/>
              <a:t>, </a:t>
            </a:r>
            <a:r>
              <a:rPr lang="en-US" dirty="0" err="1" smtClean="0"/>
              <a:t>válaszok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71993" y="1477026"/>
            <a:ext cx="10018713" cy="5061560"/>
          </a:xfrm>
        </p:spPr>
        <p:txBody>
          <a:bodyPr>
            <a:normAutofit/>
          </a:bodyPr>
          <a:lstStyle/>
          <a:p>
            <a:pPr>
              <a:buClr>
                <a:srgbClr val="00B050"/>
              </a:buClr>
              <a:buFont typeface="Wingdings" panose="05000000000000000000" pitchFamily="2" charset="2"/>
              <a:buChar char="ü"/>
            </a:pPr>
            <a:r>
              <a:rPr lang="en-US" dirty="0"/>
              <a:t> </a:t>
            </a:r>
            <a:r>
              <a:rPr lang="en-US" dirty="0" err="1" smtClean="0"/>
              <a:t>Hajlandóak</a:t>
            </a:r>
            <a:r>
              <a:rPr lang="en-US" dirty="0" smtClean="0"/>
              <a:t> </a:t>
            </a:r>
            <a:r>
              <a:rPr lang="en-US" dirty="0" err="1" smtClean="0"/>
              <a:t>az</a:t>
            </a:r>
            <a:r>
              <a:rPr lang="en-US" dirty="0" smtClean="0"/>
              <a:t> </a:t>
            </a:r>
            <a:r>
              <a:rPr lang="en-US" dirty="0" err="1" smtClean="0"/>
              <a:t>idősek</a:t>
            </a:r>
            <a:r>
              <a:rPr lang="en-US" dirty="0" smtClean="0"/>
              <a:t> </a:t>
            </a:r>
            <a:r>
              <a:rPr lang="en-US" dirty="0" err="1" smtClean="0"/>
              <a:t>olyan</a:t>
            </a:r>
            <a:r>
              <a:rPr lang="en-US" dirty="0" smtClean="0"/>
              <a:t> IKT </a:t>
            </a:r>
            <a:r>
              <a:rPr lang="en-US" dirty="0" err="1" smtClean="0"/>
              <a:t>eszközök</a:t>
            </a:r>
            <a:r>
              <a:rPr lang="en-US" dirty="0" smtClean="0"/>
              <a:t> </a:t>
            </a:r>
            <a:r>
              <a:rPr lang="en-US" dirty="0" err="1" smtClean="0"/>
              <a:t>használatára</a:t>
            </a:r>
            <a:r>
              <a:rPr lang="en-US" dirty="0" smtClean="0"/>
              <a:t>, </a:t>
            </a:r>
            <a:r>
              <a:rPr lang="en-US" dirty="0" err="1" smtClean="0"/>
              <a:t>amelyek</a:t>
            </a:r>
            <a:r>
              <a:rPr lang="en-US" dirty="0" smtClean="0"/>
              <a:t> </a:t>
            </a:r>
            <a:r>
              <a:rPr lang="en-US" dirty="0" err="1" smtClean="0"/>
              <a:t>elősegítik</a:t>
            </a:r>
            <a:r>
              <a:rPr lang="en-US" dirty="0" smtClean="0"/>
              <a:t> </a:t>
            </a:r>
            <a:r>
              <a:rPr lang="en-US" dirty="0" err="1" smtClean="0"/>
              <a:t>az</a:t>
            </a:r>
            <a:r>
              <a:rPr lang="en-US" dirty="0" smtClean="0"/>
              <a:t> </a:t>
            </a:r>
            <a:r>
              <a:rPr lang="en-US" dirty="0" err="1" smtClean="0"/>
              <a:t>önálló</a:t>
            </a:r>
            <a:r>
              <a:rPr lang="en-US" dirty="0" smtClean="0"/>
              <a:t> </a:t>
            </a:r>
            <a:r>
              <a:rPr lang="en-US" dirty="0" err="1" smtClean="0"/>
              <a:t>életvitelt</a:t>
            </a:r>
            <a:r>
              <a:rPr lang="en-US" dirty="0" smtClean="0"/>
              <a:t>? </a:t>
            </a:r>
            <a:r>
              <a:rPr lang="en-US" dirty="0" smtClean="0"/>
              <a:t>- </a:t>
            </a:r>
            <a:r>
              <a:rPr lang="en-US" dirty="0" err="1" smtClean="0"/>
              <a:t>Igen</a:t>
            </a:r>
            <a:r>
              <a:rPr lang="en-US" dirty="0" smtClean="0"/>
              <a:t>, </a:t>
            </a:r>
            <a:r>
              <a:rPr lang="en-US" dirty="0" err="1" smtClean="0"/>
              <a:t>kétségtelenül</a:t>
            </a:r>
            <a:endParaRPr lang="en-US" dirty="0" smtClean="0"/>
          </a:p>
          <a:p>
            <a:pPr>
              <a:buClr>
                <a:srgbClr val="00B050"/>
              </a:buClr>
              <a:buFont typeface="Wingdings" panose="05000000000000000000" pitchFamily="2" charset="2"/>
              <a:buChar char="ü"/>
            </a:pPr>
            <a:r>
              <a:rPr lang="en-US" dirty="0" err="1" smtClean="0"/>
              <a:t>Jelenleg</a:t>
            </a:r>
            <a:r>
              <a:rPr lang="en-US" dirty="0" smtClean="0"/>
              <a:t> </a:t>
            </a:r>
            <a:r>
              <a:rPr lang="en-US" dirty="0" err="1" smtClean="0"/>
              <a:t>milyen</a:t>
            </a:r>
            <a:r>
              <a:rPr lang="en-US" dirty="0" smtClean="0"/>
              <a:t> </a:t>
            </a:r>
            <a:r>
              <a:rPr lang="en-US" dirty="0" err="1" smtClean="0"/>
              <a:t>ismeretekkel</a:t>
            </a:r>
            <a:r>
              <a:rPr lang="en-US" dirty="0" smtClean="0"/>
              <a:t> </a:t>
            </a:r>
            <a:r>
              <a:rPr lang="en-US" dirty="0" err="1" smtClean="0"/>
              <a:t>rendelkeznek</a:t>
            </a:r>
            <a:r>
              <a:rPr lang="en-US" dirty="0" smtClean="0"/>
              <a:t> ? </a:t>
            </a:r>
            <a:r>
              <a:rPr lang="en-US" dirty="0" smtClean="0"/>
              <a:t>– </a:t>
            </a:r>
            <a:r>
              <a:rPr lang="en-US" dirty="0" err="1" smtClean="0"/>
              <a:t>Alap</a:t>
            </a:r>
            <a:r>
              <a:rPr lang="en-US" dirty="0" smtClean="0"/>
              <a:t> </a:t>
            </a:r>
            <a:r>
              <a:rPr lang="en-US" dirty="0" err="1" smtClean="0"/>
              <a:t>szintű</a:t>
            </a:r>
            <a:r>
              <a:rPr lang="en-US" dirty="0" smtClean="0"/>
              <a:t> </a:t>
            </a:r>
            <a:r>
              <a:rPr lang="en-US" dirty="0" err="1" smtClean="0"/>
              <a:t>ismeretekkel</a:t>
            </a:r>
            <a:endParaRPr lang="en-US" dirty="0" smtClean="0"/>
          </a:p>
          <a:p>
            <a:pPr>
              <a:buClr>
                <a:srgbClr val="00B050"/>
              </a:buClr>
              <a:buFont typeface="Wingdings" panose="05000000000000000000" pitchFamily="2" charset="2"/>
              <a:buChar char="ü"/>
            </a:pPr>
            <a:r>
              <a:rPr lang="en-US" dirty="0" err="1" smtClean="0"/>
              <a:t>Nyitottak</a:t>
            </a:r>
            <a:r>
              <a:rPr lang="en-US" dirty="0" smtClean="0"/>
              <a:t> </a:t>
            </a:r>
            <a:r>
              <a:rPr lang="en-US" dirty="0" err="1" smtClean="0"/>
              <a:t>arra</a:t>
            </a:r>
            <a:r>
              <a:rPr lang="en-US" dirty="0" smtClean="0"/>
              <a:t>, </a:t>
            </a:r>
            <a:r>
              <a:rPr lang="en-US" dirty="0" err="1" smtClean="0"/>
              <a:t>hogy</a:t>
            </a:r>
            <a:r>
              <a:rPr lang="en-US" dirty="0" smtClean="0"/>
              <a:t> </a:t>
            </a:r>
            <a:r>
              <a:rPr lang="en-US" dirty="0" err="1" smtClean="0"/>
              <a:t>virtuális</a:t>
            </a:r>
            <a:r>
              <a:rPr lang="en-US" dirty="0" smtClean="0"/>
              <a:t> </a:t>
            </a:r>
            <a:r>
              <a:rPr lang="en-US" dirty="0" err="1" smtClean="0"/>
              <a:t>közösségekhez</a:t>
            </a:r>
            <a:r>
              <a:rPr lang="en-US" dirty="0" smtClean="0"/>
              <a:t> </a:t>
            </a:r>
            <a:r>
              <a:rPr lang="en-US" dirty="0" err="1" smtClean="0"/>
              <a:t>csatlakozzanak</a:t>
            </a:r>
            <a:r>
              <a:rPr lang="en-US" dirty="0" smtClean="0"/>
              <a:t>, </a:t>
            </a:r>
            <a:r>
              <a:rPr lang="en-US" dirty="0" err="1" smtClean="0"/>
              <a:t>hogy</a:t>
            </a:r>
            <a:r>
              <a:rPr lang="en-US" dirty="0" smtClean="0"/>
              <a:t> </a:t>
            </a:r>
            <a:r>
              <a:rPr lang="en-US" dirty="0" err="1" smtClean="0"/>
              <a:t>ezáltal</a:t>
            </a:r>
            <a:r>
              <a:rPr lang="en-US" dirty="0" smtClean="0"/>
              <a:t> ne </a:t>
            </a:r>
            <a:r>
              <a:rPr lang="en-US" dirty="0" err="1" smtClean="0"/>
              <a:t>érezzék</a:t>
            </a:r>
            <a:r>
              <a:rPr lang="en-US" dirty="0" smtClean="0"/>
              <a:t> </a:t>
            </a:r>
            <a:r>
              <a:rPr lang="en-US" dirty="0" err="1" smtClean="0"/>
              <a:t>magukat</a:t>
            </a:r>
            <a:r>
              <a:rPr lang="en-US" dirty="0" smtClean="0"/>
              <a:t> </a:t>
            </a:r>
            <a:r>
              <a:rPr lang="en-US" dirty="0" err="1" smtClean="0"/>
              <a:t>egyedül</a:t>
            </a:r>
            <a:r>
              <a:rPr lang="en-US" dirty="0" smtClean="0"/>
              <a:t> </a:t>
            </a:r>
            <a:r>
              <a:rPr lang="en-US" dirty="0" err="1" smtClean="0"/>
              <a:t>és</a:t>
            </a:r>
            <a:r>
              <a:rPr lang="en-US" dirty="0" smtClean="0"/>
              <a:t> </a:t>
            </a:r>
            <a:r>
              <a:rPr lang="en-US" dirty="0" err="1" smtClean="0"/>
              <a:t>karban</a:t>
            </a:r>
            <a:r>
              <a:rPr lang="en-US" dirty="0" smtClean="0"/>
              <a:t> </a:t>
            </a:r>
            <a:r>
              <a:rPr lang="en-US" dirty="0" err="1" smtClean="0"/>
              <a:t>tartsák</a:t>
            </a:r>
            <a:r>
              <a:rPr lang="en-US" dirty="0" smtClean="0"/>
              <a:t> </a:t>
            </a:r>
            <a:r>
              <a:rPr lang="en-US" dirty="0" err="1" smtClean="0"/>
              <a:t>magukat</a:t>
            </a:r>
            <a:r>
              <a:rPr lang="en-US" dirty="0" smtClean="0"/>
              <a:t> </a:t>
            </a:r>
            <a:r>
              <a:rPr lang="en-US" dirty="0" err="1" smtClean="0"/>
              <a:t>mentálisan</a:t>
            </a:r>
            <a:r>
              <a:rPr lang="en-US" dirty="0" smtClean="0"/>
              <a:t> </a:t>
            </a:r>
            <a:r>
              <a:rPr lang="en-US" dirty="0" err="1" smtClean="0"/>
              <a:t>és</a:t>
            </a:r>
            <a:r>
              <a:rPr lang="en-US" dirty="0" smtClean="0"/>
              <a:t> </a:t>
            </a:r>
            <a:r>
              <a:rPr lang="en-US" dirty="0" err="1" smtClean="0"/>
              <a:t>fizikailag</a:t>
            </a:r>
            <a:r>
              <a:rPr lang="en-US" dirty="0" smtClean="0"/>
              <a:t> </a:t>
            </a:r>
            <a:r>
              <a:rPr lang="en-US" dirty="0" err="1" smtClean="0"/>
              <a:t>egyaránt</a:t>
            </a:r>
            <a:r>
              <a:rPr lang="en-US" dirty="0" smtClean="0"/>
              <a:t>? </a:t>
            </a:r>
            <a:r>
              <a:rPr lang="en-US" dirty="0" smtClean="0"/>
              <a:t>- </a:t>
            </a:r>
            <a:r>
              <a:rPr lang="en-US" dirty="0" err="1" smtClean="0"/>
              <a:t>Igen</a:t>
            </a:r>
            <a:endParaRPr lang="en-US" sz="4500" dirty="0" smtClean="0">
              <a:solidFill>
                <a:srgbClr val="00B050"/>
              </a:solidFill>
            </a:endParaRPr>
          </a:p>
          <a:p>
            <a:pPr>
              <a:buClr>
                <a:srgbClr val="00B050"/>
              </a:buClr>
              <a:buFont typeface="Wingdings" panose="05000000000000000000" pitchFamily="2" charset="2"/>
              <a:buChar char="ü"/>
            </a:pPr>
            <a:r>
              <a:rPr lang="en-US" dirty="0" err="1" smtClean="0"/>
              <a:t>Nyitottak</a:t>
            </a:r>
            <a:r>
              <a:rPr lang="en-US" dirty="0" smtClean="0"/>
              <a:t> </a:t>
            </a:r>
            <a:r>
              <a:rPr lang="en-US" dirty="0" err="1" smtClean="0"/>
              <a:t>arra</a:t>
            </a:r>
            <a:r>
              <a:rPr lang="en-US" dirty="0" smtClean="0"/>
              <a:t>, </a:t>
            </a:r>
            <a:r>
              <a:rPr lang="en-US" dirty="0" err="1" smtClean="0"/>
              <a:t>hogy</a:t>
            </a:r>
            <a:r>
              <a:rPr lang="en-US" dirty="0" smtClean="0"/>
              <a:t> a </a:t>
            </a:r>
            <a:r>
              <a:rPr lang="en-US" dirty="0" err="1" smtClean="0"/>
              <a:t>gondozójukkal</a:t>
            </a:r>
            <a:r>
              <a:rPr lang="en-US" dirty="0" smtClean="0"/>
              <a:t> </a:t>
            </a:r>
            <a:r>
              <a:rPr lang="en-US" dirty="0" err="1" smtClean="0"/>
              <a:t>és</a:t>
            </a:r>
            <a:r>
              <a:rPr lang="en-US" dirty="0" smtClean="0"/>
              <a:t> </a:t>
            </a:r>
            <a:r>
              <a:rPr lang="en-US" dirty="0" err="1" smtClean="0"/>
              <a:t>egészségügyi</a:t>
            </a:r>
            <a:r>
              <a:rPr lang="en-US" dirty="0" smtClean="0"/>
              <a:t> </a:t>
            </a:r>
            <a:r>
              <a:rPr lang="en-US" dirty="0" err="1" smtClean="0"/>
              <a:t>szolgáltatókkal</a:t>
            </a:r>
            <a:r>
              <a:rPr lang="en-US" dirty="0" smtClean="0"/>
              <a:t> </a:t>
            </a:r>
            <a:r>
              <a:rPr lang="en-US" dirty="0" err="1" smtClean="0"/>
              <a:t>az</a:t>
            </a:r>
            <a:r>
              <a:rPr lang="en-US" dirty="0" smtClean="0"/>
              <a:t> </a:t>
            </a:r>
            <a:r>
              <a:rPr lang="en-US" dirty="0" err="1" smtClean="0"/>
              <a:t>interneten</a:t>
            </a:r>
            <a:r>
              <a:rPr lang="en-US" dirty="0" smtClean="0"/>
              <a:t> </a:t>
            </a:r>
            <a:r>
              <a:rPr lang="en-US" dirty="0" err="1" smtClean="0"/>
              <a:t>keresztül</a:t>
            </a:r>
            <a:r>
              <a:rPr lang="en-US" dirty="0" smtClean="0"/>
              <a:t>, </a:t>
            </a:r>
            <a:r>
              <a:rPr lang="en-US" dirty="0" err="1" smtClean="0"/>
              <a:t>okostelefon</a:t>
            </a:r>
            <a:r>
              <a:rPr lang="en-US" dirty="0" smtClean="0"/>
              <a:t> </a:t>
            </a:r>
            <a:r>
              <a:rPr lang="en-US" dirty="0" err="1" smtClean="0"/>
              <a:t>használatával</a:t>
            </a:r>
            <a:r>
              <a:rPr lang="en-US" dirty="0" smtClean="0"/>
              <a:t> </a:t>
            </a:r>
            <a:r>
              <a:rPr lang="en-US" dirty="0" err="1" smtClean="0"/>
              <a:t>tartsák</a:t>
            </a:r>
            <a:r>
              <a:rPr lang="en-US" dirty="0" smtClean="0"/>
              <a:t> a </a:t>
            </a:r>
            <a:r>
              <a:rPr lang="en-US" dirty="0" err="1" smtClean="0"/>
              <a:t>kapcsolatot</a:t>
            </a:r>
            <a:r>
              <a:rPr lang="en-US" dirty="0" smtClean="0"/>
              <a:t>? -  </a:t>
            </a:r>
            <a:r>
              <a:rPr lang="en-US" dirty="0" err="1" smtClean="0"/>
              <a:t>Igen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209002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0"/>
            <a:ext cx="10018713" cy="1752599"/>
          </a:xfrm>
        </p:spPr>
        <p:txBody>
          <a:bodyPr/>
          <a:lstStyle/>
          <a:p>
            <a:r>
              <a:rPr lang="en-US" dirty="0" err="1" smtClean="0"/>
              <a:t>Megállapítások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71993" y="1096026"/>
            <a:ext cx="10018713" cy="5061560"/>
          </a:xfrm>
        </p:spPr>
        <p:txBody>
          <a:bodyPr>
            <a:normAutofit lnSpcReduction="10000"/>
          </a:bodyPr>
          <a:lstStyle/>
          <a:p>
            <a:endParaRPr lang="en-US" dirty="0"/>
          </a:p>
          <a:p>
            <a:r>
              <a:rPr lang="en-US" dirty="0" err="1" smtClean="0"/>
              <a:t>Az</a:t>
            </a:r>
            <a:r>
              <a:rPr lang="en-US" dirty="0" smtClean="0"/>
              <a:t> </a:t>
            </a:r>
            <a:r>
              <a:rPr lang="en-US" dirty="0" err="1" smtClean="0"/>
              <a:t>idősgondozás</a:t>
            </a:r>
            <a:r>
              <a:rPr lang="en-US" dirty="0" smtClean="0"/>
              <a:t> </a:t>
            </a:r>
            <a:r>
              <a:rPr lang="en-US" dirty="0" err="1" smtClean="0"/>
              <a:t>feladatai</a:t>
            </a:r>
            <a:r>
              <a:rPr lang="en-US" dirty="0" smtClean="0"/>
              <a:t> </a:t>
            </a:r>
            <a:r>
              <a:rPr lang="en-US" dirty="0" err="1" smtClean="0"/>
              <a:t>egyre</a:t>
            </a:r>
            <a:r>
              <a:rPr lang="en-US" dirty="0" smtClean="0"/>
              <a:t> </a:t>
            </a:r>
            <a:r>
              <a:rPr lang="en-US" dirty="0" err="1" smtClean="0"/>
              <a:t>inkább</a:t>
            </a:r>
            <a:r>
              <a:rPr lang="en-US" dirty="0" smtClean="0"/>
              <a:t> a </a:t>
            </a:r>
            <a:r>
              <a:rPr lang="en-US" dirty="0" err="1" smtClean="0"/>
              <a:t>társadalomra</a:t>
            </a:r>
            <a:r>
              <a:rPr lang="en-US" dirty="0" smtClean="0"/>
              <a:t> </a:t>
            </a:r>
            <a:r>
              <a:rPr lang="en-US" dirty="0" err="1" smtClean="0"/>
              <a:t>hárulnak</a:t>
            </a:r>
            <a:endParaRPr lang="en-US" dirty="0" smtClean="0"/>
          </a:p>
          <a:p>
            <a:r>
              <a:rPr lang="en-US" dirty="0" err="1" smtClean="0"/>
              <a:t>Igény</a:t>
            </a:r>
            <a:r>
              <a:rPr lang="en-US" dirty="0" smtClean="0"/>
              <a:t> van </a:t>
            </a:r>
            <a:r>
              <a:rPr lang="en-US" dirty="0" err="1" smtClean="0"/>
              <a:t>hordható</a:t>
            </a:r>
            <a:r>
              <a:rPr lang="en-US" dirty="0" smtClean="0"/>
              <a:t> </a:t>
            </a:r>
            <a:r>
              <a:rPr lang="en-US" dirty="0" err="1" smtClean="0"/>
              <a:t>eszközökre</a:t>
            </a:r>
            <a:r>
              <a:rPr lang="en-US" dirty="0" smtClean="0"/>
              <a:t>, </a:t>
            </a:r>
            <a:r>
              <a:rPr lang="en-US" dirty="0" err="1" smtClean="0"/>
              <a:t>adatgyűjtésre</a:t>
            </a:r>
            <a:r>
              <a:rPr lang="en-US" dirty="0" smtClean="0"/>
              <a:t> </a:t>
            </a:r>
            <a:r>
              <a:rPr lang="en-US" dirty="0" err="1" smtClean="0"/>
              <a:t>és</a:t>
            </a:r>
            <a:r>
              <a:rPr lang="en-US" dirty="0" smtClean="0"/>
              <a:t> </a:t>
            </a:r>
            <a:r>
              <a:rPr lang="en-US" dirty="0" err="1" smtClean="0"/>
              <a:t>továbbításra</a:t>
            </a:r>
            <a:r>
              <a:rPr lang="en-US" dirty="0" smtClean="0"/>
              <a:t> </a:t>
            </a:r>
            <a:r>
              <a:rPr lang="en-US" dirty="0" err="1" smtClean="0"/>
              <a:t>képes</a:t>
            </a:r>
            <a:r>
              <a:rPr lang="en-US" dirty="0" smtClean="0"/>
              <a:t> </a:t>
            </a:r>
            <a:r>
              <a:rPr lang="en-US" dirty="0" err="1" smtClean="0"/>
              <a:t>okostelefonokra</a:t>
            </a:r>
            <a:r>
              <a:rPr lang="en-US" dirty="0" smtClean="0"/>
              <a:t>, </a:t>
            </a:r>
            <a:r>
              <a:rPr lang="en-US" dirty="0" err="1" smtClean="0"/>
              <a:t>szoftverekre</a:t>
            </a:r>
            <a:r>
              <a:rPr lang="en-US" dirty="0" smtClean="0"/>
              <a:t> </a:t>
            </a:r>
            <a:r>
              <a:rPr lang="en-US" dirty="0" err="1" smtClean="0"/>
              <a:t>melyek</a:t>
            </a:r>
            <a:r>
              <a:rPr lang="en-US" dirty="0" smtClean="0"/>
              <a:t> </a:t>
            </a:r>
            <a:r>
              <a:rPr lang="en-US" dirty="0" err="1" smtClean="0"/>
              <a:t>értelmezik</a:t>
            </a:r>
            <a:r>
              <a:rPr lang="en-US" dirty="0" smtClean="0"/>
              <a:t> </a:t>
            </a:r>
            <a:r>
              <a:rPr lang="en-US" dirty="0" err="1" smtClean="0"/>
              <a:t>az</a:t>
            </a:r>
            <a:r>
              <a:rPr lang="en-US" dirty="0" smtClean="0"/>
              <a:t> </a:t>
            </a:r>
            <a:r>
              <a:rPr lang="en-US" dirty="0" err="1" smtClean="0"/>
              <a:t>adatokat</a:t>
            </a:r>
            <a:r>
              <a:rPr lang="en-US" dirty="0" smtClean="0"/>
              <a:t>, </a:t>
            </a:r>
            <a:r>
              <a:rPr lang="en-US" dirty="0" err="1" smtClean="0"/>
              <a:t>beleértve</a:t>
            </a:r>
            <a:r>
              <a:rPr lang="en-US" dirty="0" smtClean="0"/>
              <a:t>  a </a:t>
            </a:r>
            <a:r>
              <a:rPr lang="en-US" dirty="0" err="1" smtClean="0"/>
              <a:t>szükséges</a:t>
            </a:r>
            <a:r>
              <a:rPr lang="en-US" dirty="0" smtClean="0"/>
              <a:t>  </a:t>
            </a:r>
            <a:r>
              <a:rPr lang="en-US" dirty="0" err="1" smtClean="0"/>
              <a:t>beavatkozások</a:t>
            </a:r>
            <a:r>
              <a:rPr lang="en-US" dirty="0" smtClean="0"/>
              <a:t> </a:t>
            </a:r>
            <a:r>
              <a:rPr lang="en-US" dirty="0" err="1" smtClean="0"/>
              <a:t>azonosítását</a:t>
            </a:r>
            <a:r>
              <a:rPr lang="en-US" dirty="0" smtClean="0"/>
              <a:t> is </a:t>
            </a:r>
          </a:p>
          <a:p>
            <a:r>
              <a:rPr lang="en-US" dirty="0" err="1" smtClean="0"/>
              <a:t>Akadályok</a:t>
            </a:r>
            <a:r>
              <a:rPr lang="en-US" dirty="0" smtClean="0"/>
              <a:t>: </a:t>
            </a:r>
          </a:p>
          <a:p>
            <a:pPr lvl="1"/>
            <a:r>
              <a:rPr lang="en-US" dirty="0" err="1" smtClean="0"/>
              <a:t>képzés</a:t>
            </a:r>
            <a:r>
              <a:rPr lang="en-US" dirty="0" smtClean="0"/>
              <a:t> </a:t>
            </a:r>
            <a:r>
              <a:rPr lang="en-US" dirty="0" err="1" smtClean="0"/>
              <a:t>és</a:t>
            </a:r>
            <a:r>
              <a:rPr lang="en-US" dirty="0" smtClean="0"/>
              <a:t> </a:t>
            </a:r>
            <a:r>
              <a:rPr lang="en-US" dirty="0" err="1" smtClean="0"/>
              <a:t>tapasztalat</a:t>
            </a:r>
            <a:r>
              <a:rPr lang="en-US" dirty="0" smtClean="0"/>
              <a:t> </a:t>
            </a:r>
            <a:r>
              <a:rPr lang="en-US" dirty="0" err="1" smtClean="0"/>
              <a:t>hiánya</a:t>
            </a:r>
            <a:r>
              <a:rPr lang="en-US" dirty="0" smtClean="0"/>
              <a:t> a </a:t>
            </a:r>
            <a:r>
              <a:rPr lang="en-US" dirty="0" err="1" smtClean="0"/>
              <a:t>technológia</a:t>
            </a:r>
            <a:r>
              <a:rPr lang="en-US" dirty="0" smtClean="0"/>
              <a:t> </a:t>
            </a:r>
            <a:r>
              <a:rPr lang="en-US" dirty="0" err="1" smtClean="0"/>
              <a:t>terén</a:t>
            </a:r>
            <a:r>
              <a:rPr lang="en-US" dirty="0" smtClean="0"/>
              <a:t>,</a:t>
            </a:r>
          </a:p>
          <a:p>
            <a:pPr lvl="1"/>
            <a:r>
              <a:rPr lang="en-US" dirty="0" err="1"/>
              <a:t>p</a:t>
            </a:r>
            <a:r>
              <a:rPr lang="en-US" dirty="0" err="1" smtClean="0"/>
              <a:t>énzügyi</a:t>
            </a:r>
            <a:r>
              <a:rPr lang="en-US" dirty="0" smtClean="0"/>
              <a:t> </a:t>
            </a:r>
            <a:r>
              <a:rPr lang="en-US" dirty="0" err="1" smtClean="0"/>
              <a:t>források</a:t>
            </a:r>
            <a:r>
              <a:rPr lang="en-US" dirty="0" smtClean="0"/>
              <a:t> </a:t>
            </a:r>
            <a:r>
              <a:rPr lang="en-US" dirty="0" err="1" smtClean="0"/>
              <a:t>hiánya</a:t>
            </a:r>
            <a:endParaRPr lang="en-US" dirty="0" smtClean="0"/>
          </a:p>
          <a:p>
            <a:pPr lvl="1"/>
            <a:r>
              <a:rPr lang="en-US" dirty="0" err="1"/>
              <a:t>e</a:t>
            </a:r>
            <a:r>
              <a:rPr lang="en-US" dirty="0" err="1" smtClean="0"/>
              <a:t>gészségügyi</a:t>
            </a:r>
            <a:r>
              <a:rPr lang="en-US" dirty="0" smtClean="0"/>
              <a:t> </a:t>
            </a:r>
            <a:r>
              <a:rPr lang="en-US" dirty="0" err="1" smtClean="0"/>
              <a:t>szervezetek</a:t>
            </a:r>
            <a:r>
              <a:rPr lang="en-US" dirty="0" smtClean="0"/>
              <a:t> </a:t>
            </a:r>
            <a:r>
              <a:rPr lang="en-US" dirty="0" err="1" smtClean="0"/>
              <a:t>informatikai</a:t>
            </a:r>
            <a:r>
              <a:rPr lang="en-US" dirty="0" smtClean="0"/>
              <a:t> </a:t>
            </a:r>
            <a:r>
              <a:rPr lang="en-US" dirty="0" err="1" smtClean="0"/>
              <a:t>rendszereivel</a:t>
            </a:r>
            <a:r>
              <a:rPr lang="en-US" dirty="0" smtClean="0"/>
              <a:t> </a:t>
            </a:r>
            <a:r>
              <a:rPr lang="en-US" dirty="0" err="1" smtClean="0"/>
              <a:t>nem</a:t>
            </a:r>
            <a:r>
              <a:rPr lang="en-US" dirty="0" smtClean="0"/>
              <a:t> </a:t>
            </a:r>
            <a:r>
              <a:rPr lang="en-US" dirty="0" err="1" smtClean="0"/>
              <a:t>könnyű</a:t>
            </a:r>
            <a:r>
              <a:rPr lang="en-US" dirty="0" smtClean="0"/>
              <a:t> </a:t>
            </a:r>
            <a:r>
              <a:rPr lang="en-US" dirty="0" err="1" smtClean="0"/>
              <a:t>az</a:t>
            </a:r>
            <a:r>
              <a:rPr lang="en-US" dirty="0" smtClean="0"/>
              <a:t> </a:t>
            </a:r>
            <a:r>
              <a:rPr lang="en-US" dirty="0" err="1" smtClean="0"/>
              <a:t>adatmegosztás</a:t>
            </a:r>
            <a:r>
              <a:rPr lang="en-US" dirty="0" smtClean="0"/>
              <a:t>, </a:t>
            </a:r>
            <a:r>
              <a:rPr lang="en-US" dirty="0" err="1" smtClean="0"/>
              <a:t>nehéz</a:t>
            </a:r>
            <a:r>
              <a:rPr lang="en-US" dirty="0" smtClean="0"/>
              <a:t> </a:t>
            </a:r>
            <a:r>
              <a:rPr lang="en-US" dirty="0" err="1" smtClean="0"/>
              <a:t>kihasználni</a:t>
            </a:r>
            <a:r>
              <a:rPr lang="en-US" dirty="0" smtClean="0"/>
              <a:t> </a:t>
            </a:r>
            <a:r>
              <a:rPr lang="en-US" dirty="0" err="1" smtClean="0"/>
              <a:t>az</a:t>
            </a:r>
            <a:r>
              <a:rPr lang="en-US" dirty="0" smtClean="0"/>
              <a:t> </a:t>
            </a:r>
            <a:r>
              <a:rPr lang="en-US" dirty="0" err="1" smtClean="0"/>
              <a:t>otthoni</a:t>
            </a:r>
            <a:r>
              <a:rPr lang="en-US" dirty="0" smtClean="0"/>
              <a:t> </a:t>
            </a:r>
            <a:r>
              <a:rPr lang="en-US" dirty="0" err="1" smtClean="0"/>
              <a:t>adatgyűjtésben</a:t>
            </a:r>
            <a:r>
              <a:rPr lang="en-US" dirty="0" smtClean="0"/>
              <a:t> </a:t>
            </a:r>
            <a:r>
              <a:rPr lang="en-US" dirty="0" err="1" smtClean="0"/>
              <a:t>rejlő</a:t>
            </a:r>
            <a:r>
              <a:rPr lang="en-US" dirty="0" smtClean="0"/>
              <a:t> </a:t>
            </a:r>
            <a:r>
              <a:rPr lang="en-US" dirty="0" err="1" smtClean="0"/>
              <a:t>lehetőségeket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Sokaknak</a:t>
            </a:r>
            <a:r>
              <a:rPr lang="en-US" dirty="0" smtClean="0"/>
              <a:t> </a:t>
            </a:r>
            <a:r>
              <a:rPr lang="en-US" dirty="0" err="1" smtClean="0"/>
              <a:t>alapszintű</a:t>
            </a:r>
            <a:r>
              <a:rPr lang="en-US" dirty="0" smtClean="0"/>
              <a:t> </a:t>
            </a:r>
            <a:r>
              <a:rPr lang="en-US" dirty="0" err="1" smtClean="0"/>
              <a:t>technikai</a:t>
            </a:r>
            <a:r>
              <a:rPr lang="en-US" dirty="0" smtClean="0"/>
              <a:t> </a:t>
            </a:r>
            <a:r>
              <a:rPr lang="en-US" dirty="0" err="1" smtClean="0"/>
              <a:t>ismeretei</a:t>
            </a:r>
            <a:r>
              <a:rPr lang="en-US" dirty="0" smtClean="0"/>
              <a:t> </a:t>
            </a:r>
            <a:r>
              <a:rPr lang="en-US" dirty="0" err="1" smtClean="0"/>
              <a:t>vannak</a:t>
            </a:r>
            <a:r>
              <a:rPr lang="en-US" dirty="0" smtClean="0"/>
              <a:t> </a:t>
            </a:r>
            <a:r>
              <a:rPr lang="en-US" dirty="0" err="1" smtClean="0"/>
              <a:t>csak</a:t>
            </a:r>
            <a:r>
              <a:rPr lang="en-US" dirty="0" smtClean="0"/>
              <a:t>, </a:t>
            </a:r>
            <a:r>
              <a:rPr lang="en-US" dirty="0" err="1" smtClean="0"/>
              <a:t>így</a:t>
            </a:r>
            <a:r>
              <a:rPr lang="en-US" dirty="0" smtClean="0"/>
              <a:t> a </a:t>
            </a:r>
            <a:r>
              <a:rPr lang="en-US" dirty="0" err="1" smtClean="0"/>
              <a:t>képzésre</a:t>
            </a:r>
            <a:r>
              <a:rPr lang="en-US" dirty="0" smtClean="0"/>
              <a:t> </a:t>
            </a:r>
            <a:r>
              <a:rPr lang="en-US" dirty="0" err="1" smtClean="0"/>
              <a:t>nagy</a:t>
            </a:r>
            <a:r>
              <a:rPr lang="en-US" dirty="0" smtClean="0"/>
              <a:t> </a:t>
            </a:r>
            <a:r>
              <a:rPr lang="en-US" dirty="0" err="1" smtClean="0"/>
              <a:t>hangsúlyt</a:t>
            </a:r>
            <a:r>
              <a:rPr lang="en-US" dirty="0" smtClean="0"/>
              <a:t> </a:t>
            </a:r>
            <a:r>
              <a:rPr lang="en-US" dirty="0" err="1" smtClean="0"/>
              <a:t>kell</a:t>
            </a:r>
            <a:r>
              <a:rPr lang="en-US" dirty="0" smtClean="0"/>
              <a:t> </a:t>
            </a:r>
            <a:r>
              <a:rPr lang="en-US" dirty="0" err="1" smtClean="0"/>
              <a:t>fektetni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465655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82711" y="-190500"/>
            <a:ext cx="10018713" cy="1752599"/>
          </a:xfrm>
        </p:spPr>
        <p:txBody>
          <a:bodyPr/>
          <a:lstStyle/>
          <a:p>
            <a:r>
              <a:rPr lang="en-US" dirty="0" err="1" smtClean="0"/>
              <a:t>Igények</a:t>
            </a:r>
            <a:r>
              <a:rPr lang="en-US" dirty="0" smtClean="0"/>
              <a:t> </a:t>
            </a:r>
            <a:r>
              <a:rPr lang="en-US" dirty="0" err="1" smtClean="0"/>
              <a:t>felmérése</a:t>
            </a:r>
            <a:r>
              <a:rPr lang="en-US" dirty="0" smtClean="0"/>
              <a:t> - </a:t>
            </a:r>
            <a:r>
              <a:rPr lang="en-US" dirty="0" err="1" smtClean="0"/>
              <a:t>időskorúak</a:t>
            </a:r>
            <a:endParaRPr lang="en-US" dirty="0"/>
          </a:p>
        </p:txBody>
      </p:sp>
      <p:sp>
        <p:nvSpPr>
          <p:cNvPr id="4" name="Content Placeholder 2"/>
          <p:cNvSpPr txBox="1">
            <a:spLocks noGrp="1"/>
          </p:cNvSpPr>
          <p:nvPr>
            <p:ph idx="1"/>
          </p:nvPr>
        </p:nvSpPr>
        <p:spPr>
          <a:xfrm>
            <a:off x="1382711" y="1275645"/>
            <a:ext cx="10018713" cy="4673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endParaRPr lang="en-US" dirty="0" smtClean="0"/>
          </a:p>
          <a:p>
            <a:pPr marL="365760" indent="-256032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</a:pPr>
            <a:r>
              <a:rPr lang="en-US" sz="2900" dirty="0" smtClean="0"/>
              <a:t>500 </a:t>
            </a:r>
            <a:r>
              <a:rPr lang="en-US" sz="2900" dirty="0" err="1" smtClean="0"/>
              <a:t>időskorú</a:t>
            </a:r>
            <a:r>
              <a:rPr lang="en-US" sz="2900" dirty="0" smtClean="0"/>
              <a:t> </a:t>
            </a:r>
            <a:r>
              <a:rPr lang="en-US" sz="2900" dirty="0" err="1" smtClean="0"/>
              <a:t>körében</a:t>
            </a:r>
            <a:r>
              <a:rPr lang="en-US" sz="2900" dirty="0" smtClean="0"/>
              <a:t>, </a:t>
            </a:r>
            <a:r>
              <a:rPr lang="en-US" sz="2900" dirty="0" err="1" smtClean="0"/>
              <a:t>nemzetközi</a:t>
            </a:r>
            <a:r>
              <a:rPr lang="en-US" sz="2900" dirty="0" smtClean="0"/>
              <a:t> </a:t>
            </a:r>
            <a:r>
              <a:rPr lang="en-US" sz="2900" dirty="0" err="1" smtClean="0"/>
              <a:t>szinten</a:t>
            </a:r>
            <a:endParaRPr lang="en-US" sz="2900" dirty="0" smtClean="0"/>
          </a:p>
          <a:p>
            <a:pPr marL="365760" indent="-256032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</a:pPr>
            <a:endParaRPr lang="en-US" sz="2900" dirty="0" smtClean="0"/>
          </a:p>
          <a:p>
            <a:pPr marL="365760" indent="-256032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</a:pPr>
            <a:r>
              <a:rPr lang="en-US" sz="2900" dirty="0" err="1" smtClean="0"/>
              <a:t>Készek</a:t>
            </a:r>
            <a:r>
              <a:rPr lang="en-US" sz="2900" dirty="0" smtClean="0"/>
              <a:t> </a:t>
            </a:r>
            <a:r>
              <a:rPr lang="en-US" sz="2900" dirty="0" err="1" smtClean="0"/>
              <a:t>arra</a:t>
            </a:r>
            <a:r>
              <a:rPr lang="en-US" sz="2900" dirty="0" smtClean="0"/>
              <a:t>, </a:t>
            </a:r>
            <a:r>
              <a:rPr lang="en-US" sz="2900" dirty="0" err="1" smtClean="0"/>
              <a:t>hogy</a:t>
            </a:r>
            <a:r>
              <a:rPr lang="en-US" sz="2900" dirty="0" smtClean="0"/>
              <a:t> </a:t>
            </a:r>
            <a:r>
              <a:rPr lang="en-US" sz="2900" dirty="0" err="1" smtClean="0"/>
              <a:t>megfeleljenek</a:t>
            </a:r>
            <a:r>
              <a:rPr lang="en-US" sz="2900" dirty="0" smtClean="0"/>
              <a:t> </a:t>
            </a:r>
            <a:r>
              <a:rPr lang="en-US" sz="2900" dirty="0" err="1" smtClean="0"/>
              <a:t>annak</a:t>
            </a:r>
            <a:r>
              <a:rPr lang="en-US" sz="2900" dirty="0" smtClean="0"/>
              <a:t> </a:t>
            </a:r>
            <a:r>
              <a:rPr lang="en-US" sz="2900" dirty="0" err="1" smtClean="0"/>
              <a:t>az</a:t>
            </a:r>
            <a:r>
              <a:rPr lang="en-US" sz="2900" dirty="0" smtClean="0"/>
              <a:t> </a:t>
            </a:r>
            <a:r>
              <a:rPr lang="en-US" sz="2900" dirty="0" err="1" smtClean="0"/>
              <a:t>új</a:t>
            </a:r>
            <a:r>
              <a:rPr lang="en-US" sz="2900" dirty="0" smtClean="0"/>
              <a:t> </a:t>
            </a:r>
            <a:r>
              <a:rPr lang="en-US" sz="2900" dirty="0" err="1" smtClean="0"/>
              <a:t>technológiával</a:t>
            </a:r>
            <a:r>
              <a:rPr lang="en-US" sz="2900" dirty="0" smtClean="0"/>
              <a:t> </a:t>
            </a:r>
            <a:r>
              <a:rPr lang="en-US" sz="2900" dirty="0" err="1" smtClean="0"/>
              <a:t>kapcsolatos</a:t>
            </a:r>
            <a:r>
              <a:rPr lang="en-US" sz="2900" dirty="0" smtClean="0"/>
              <a:t> </a:t>
            </a:r>
            <a:r>
              <a:rPr lang="en-US" sz="2900" dirty="0" err="1" smtClean="0"/>
              <a:t>kihívásoknak</a:t>
            </a:r>
            <a:r>
              <a:rPr lang="en-US" sz="2900" dirty="0" smtClean="0"/>
              <a:t> </a:t>
            </a:r>
            <a:r>
              <a:rPr lang="en-US" sz="3200" dirty="0">
                <a:sym typeface="Wingdings" panose="05000000000000000000" pitchFamily="2" charset="2"/>
              </a:rPr>
              <a:t></a:t>
            </a:r>
            <a:endParaRPr lang="en-US" sz="3200" dirty="0"/>
          </a:p>
          <a:p>
            <a:pPr marL="365760" indent="-256032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</a:pPr>
            <a:endParaRPr lang="en-US" sz="2900" dirty="0" smtClean="0"/>
          </a:p>
          <a:p>
            <a:pPr marL="365760" indent="-256032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</a:pPr>
            <a:r>
              <a:rPr lang="en-US" sz="2900" dirty="0" err="1" smtClean="0"/>
              <a:t>Örömmel</a:t>
            </a:r>
            <a:r>
              <a:rPr lang="en-US" sz="2900" dirty="0" smtClean="0"/>
              <a:t> </a:t>
            </a:r>
            <a:r>
              <a:rPr lang="en-US" sz="2900" dirty="0" err="1" smtClean="0"/>
              <a:t>használnának</a:t>
            </a:r>
            <a:r>
              <a:rPr lang="en-US" sz="2900" dirty="0" smtClean="0"/>
              <a:t> </a:t>
            </a:r>
            <a:r>
              <a:rPr lang="en-US" sz="2900" dirty="0" err="1" smtClean="0"/>
              <a:t>új</a:t>
            </a:r>
            <a:r>
              <a:rPr lang="en-US" sz="2900" dirty="0" smtClean="0"/>
              <a:t> </a:t>
            </a:r>
            <a:r>
              <a:rPr lang="en-US" sz="2900" dirty="0" err="1" smtClean="0"/>
              <a:t>technológiát</a:t>
            </a:r>
            <a:r>
              <a:rPr lang="en-US" sz="2900" dirty="0" smtClean="0"/>
              <a:t> a </a:t>
            </a:r>
            <a:r>
              <a:rPr lang="en-US" sz="2900" dirty="0" err="1" smtClean="0"/>
              <a:t>gondozókkal</a:t>
            </a:r>
            <a:r>
              <a:rPr lang="en-US" sz="2900" dirty="0" smtClean="0"/>
              <a:t> </a:t>
            </a:r>
            <a:r>
              <a:rPr lang="en-US" sz="2900" dirty="0" err="1"/>
              <a:t>való</a:t>
            </a:r>
            <a:r>
              <a:rPr lang="en-US" sz="2900" dirty="0"/>
              <a:t> </a:t>
            </a:r>
            <a:r>
              <a:rPr lang="en-US" sz="2900" dirty="0" err="1" smtClean="0"/>
              <a:t>kapcsolattartásban</a:t>
            </a:r>
            <a:r>
              <a:rPr lang="en-US" sz="2900" dirty="0" smtClean="0"/>
              <a:t> </a:t>
            </a:r>
            <a:r>
              <a:rPr lang="en-US" sz="2900" dirty="0" err="1" smtClean="0"/>
              <a:t>és</a:t>
            </a:r>
            <a:r>
              <a:rPr lang="en-US" sz="2900" dirty="0" smtClean="0"/>
              <a:t> </a:t>
            </a:r>
            <a:r>
              <a:rPr lang="en-US" sz="2900" dirty="0" err="1" smtClean="0"/>
              <a:t>egészségügyi</a:t>
            </a:r>
            <a:r>
              <a:rPr lang="en-US" sz="2900" dirty="0" smtClean="0"/>
              <a:t> </a:t>
            </a:r>
            <a:r>
              <a:rPr lang="en-US" sz="2900" dirty="0" err="1" smtClean="0"/>
              <a:t>szolgáltatásokkal</a:t>
            </a:r>
            <a:r>
              <a:rPr lang="en-US" sz="2900" dirty="0" smtClean="0"/>
              <a:t> </a:t>
            </a:r>
            <a:r>
              <a:rPr lang="en-US" sz="2900" dirty="0" err="1" smtClean="0"/>
              <a:t>kapcsolatban</a:t>
            </a:r>
            <a:r>
              <a:rPr lang="en-US" sz="2900" dirty="0" smtClean="0"/>
              <a:t> </a:t>
            </a:r>
            <a:r>
              <a:rPr lang="en-US" sz="2900" dirty="0" smtClean="0">
                <a:sym typeface="Wingdings" panose="05000000000000000000" pitchFamily="2" charset="2"/>
              </a:rPr>
              <a:t></a:t>
            </a:r>
          </a:p>
          <a:p>
            <a:pPr marL="365760" indent="-256032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</a:pPr>
            <a:endParaRPr lang="en-US" sz="2900" dirty="0">
              <a:solidFill>
                <a:schemeClr val="accent1">
                  <a:lumMod val="50000"/>
                </a:schemeClr>
              </a:solidFill>
            </a:endParaRPr>
          </a:p>
          <a:p>
            <a:pPr marL="365760" indent="-256032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</a:pPr>
            <a:r>
              <a:rPr lang="en-US" sz="2900" dirty="0" smtClean="0"/>
              <a:t>Online </a:t>
            </a:r>
            <a:r>
              <a:rPr lang="en-US" sz="2900" dirty="0" err="1" smtClean="0"/>
              <a:t>konzultáció</a:t>
            </a:r>
            <a:r>
              <a:rPr lang="en-US" sz="2900" dirty="0"/>
              <a:t>, </a:t>
            </a:r>
            <a:r>
              <a:rPr lang="en-US" sz="2900" dirty="0" err="1"/>
              <a:t>vizsgálatok</a:t>
            </a:r>
            <a:r>
              <a:rPr lang="en-US" sz="2900" dirty="0"/>
              <a:t> </a:t>
            </a:r>
            <a:r>
              <a:rPr lang="en-US" sz="2900" dirty="0" err="1"/>
              <a:t>eredményei</a:t>
            </a:r>
            <a:r>
              <a:rPr lang="en-US" sz="2900" dirty="0"/>
              <a:t>, </a:t>
            </a:r>
            <a:r>
              <a:rPr lang="en-US" sz="2900" dirty="0" err="1" smtClean="0"/>
              <a:t>vészjelzések</a:t>
            </a:r>
            <a:r>
              <a:rPr lang="en-US" sz="2900" dirty="0" smtClean="0"/>
              <a:t> </a:t>
            </a:r>
            <a:endParaRPr lang="en-US" sz="29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06151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87923"/>
            <a:ext cx="10018713" cy="1752599"/>
          </a:xfrm>
        </p:spPr>
        <p:txBody>
          <a:bodyPr>
            <a:normAutofit/>
          </a:bodyPr>
          <a:lstStyle/>
          <a:p>
            <a:r>
              <a:rPr lang="en-US" dirty="0" err="1"/>
              <a:t>Tartalom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4311" y="1910643"/>
            <a:ext cx="10018713" cy="3790246"/>
          </a:xfrm>
        </p:spPr>
        <p:txBody>
          <a:bodyPr>
            <a:normAutofit/>
          </a:bodyPr>
          <a:lstStyle/>
          <a:p>
            <a:pPr marL="365760" indent="-256032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</a:pPr>
            <a:r>
              <a:rPr lang="en-US" sz="2700" dirty="0"/>
              <a:t>A Grandis </a:t>
            </a:r>
            <a:r>
              <a:rPr lang="en-US" sz="2700" dirty="0" err="1"/>
              <a:t>projekt</a:t>
            </a:r>
            <a:r>
              <a:rPr lang="en-US" sz="2700" dirty="0"/>
              <a:t> </a:t>
            </a:r>
            <a:r>
              <a:rPr lang="en-US" sz="2700" dirty="0" err="1"/>
              <a:t>rövid</a:t>
            </a:r>
            <a:r>
              <a:rPr lang="en-US" sz="2700" dirty="0"/>
              <a:t> </a:t>
            </a:r>
            <a:r>
              <a:rPr lang="en-US" sz="2700" dirty="0" err="1" smtClean="0"/>
              <a:t>ismertetése</a:t>
            </a:r>
            <a:endParaRPr lang="en-US" sz="2700" dirty="0" smtClean="0"/>
          </a:p>
          <a:p>
            <a:pPr marL="365760" indent="-256032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</a:pPr>
            <a:endParaRPr lang="en-US" sz="2700" dirty="0"/>
          </a:p>
          <a:p>
            <a:pPr marL="365760" indent="-256032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</a:pPr>
            <a:r>
              <a:rPr lang="en-US" sz="2700" dirty="0"/>
              <a:t>A </a:t>
            </a:r>
            <a:r>
              <a:rPr lang="en-US" sz="2700" dirty="0" err="1"/>
              <a:t>projekt</a:t>
            </a:r>
            <a:r>
              <a:rPr lang="en-US" sz="2700" dirty="0"/>
              <a:t> </a:t>
            </a:r>
            <a:r>
              <a:rPr lang="en-US" sz="2700" dirty="0" err="1"/>
              <a:t>jelenlegi</a:t>
            </a:r>
            <a:r>
              <a:rPr lang="en-US" sz="2700" dirty="0"/>
              <a:t> </a:t>
            </a:r>
            <a:r>
              <a:rPr lang="en-US" sz="2700" dirty="0" err="1" smtClean="0"/>
              <a:t>állása</a:t>
            </a:r>
            <a:endParaRPr lang="en-US" sz="2700" dirty="0" smtClean="0"/>
          </a:p>
          <a:p>
            <a:pPr marL="365760" indent="-256032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</a:pPr>
            <a:endParaRPr lang="en-US" sz="2700" dirty="0"/>
          </a:p>
          <a:p>
            <a:pPr marL="365760" indent="-256032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</a:pPr>
            <a:r>
              <a:rPr lang="en-US" sz="2700" dirty="0" err="1"/>
              <a:t>Az</a:t>
            </a:r>
            <a:r>
              <a:rPr lang="en-US" sz="2700" dirty="0"/>
              <a:t> </a:t>
            </a:r>
            <a:r>
              <a:rPr lang="en-US" sz="2700" dirty="0" err="1"/>
              <a:t>első</a:t>
            </a:r>
            <a:r>
              <a:rPr lang="en-US" sz="2700" dirty="0"/>
              <a:t> </a:t>
            </a:r>
            <a:r>
              <a:rPr lang="en-US" sz="2700" dirty="0" err="1"/>
              <a:t>fázis</a:t>
            </a:r>
            <a:r>
              <a:rPr lang="en-US" sz="2700" dirty="0"/>
              <a:t> </a:t>
            </a:r>
            <a:r>
              <a:rPr lang="en-US" sz="2700" dirty="0" err="1"/>
              <a:t>eredményeinek</a:t>
            </a:r>
            <a:r>
              <a:rPr lang="en-US" sz="2700" dirty="0"/>
              <a:t> </a:t>
            </a:r>
            <a:r>
              <a:rPr lang="en-US" sz="2700" dirty="0" err="1"/>
              <a:t>magyar</a:t>
            </a:r>
            <a:r>
              <a:rPr lang="en-US" sz="2700" dirty="0"/>
              <a:t> </a:t>
            </a:r>
            <a:r>
              <a:rPr lang="en-US" sz="2700" dirty="0" err="1" smtClean="0"/>
              <a:t>vonatkozásai</a:t>
            </a:r>
            <a:endParaRPr lang="en-US" sz="2700" dirty="0" smtClean="0"/>
          </a:p>
          <a:p>
            <a:pPr marL="365760" indent="-256032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</a:pPr>
            <a:endParaRPr lang="en-US" sz="2700" dirty="0"/>
          </a:p>
          <a:p>
            <a:pPr marL="365760" indent="-256032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</a:pPr>
            <a:r>
              <a:rPr lang="en-US" sz="2700" dirty="0"/>
              <a:t>A </a:t>
            </a:r>
            <a:r>
              <a:rPr lang="en-US" sz="2700" dirty="0" err="1"/>
              <a:t>következő</a:t>
            </a:r>
            <a:r>
              <a:rPr lang="en-US" sz="2700" dirty="0"/>
              <a:t> </a:t>
            </a:r>
            <a:r>
              <a:rPr lang="en-US" sz="2700" dirty="0" err="1"/>
              <a:t>fázis</a:t>
            </a:r>
            <a:r>
              <a:rPr lang="en-US" sz="2700" dirty="0"/>
              <a:t> </a:t>
            </a:r>
            <a:r>
              <a:rPr lang="en-US" sz="2700" dirty="0" err="1"/>
              <a:t>fő</a:t>
            </a:r>
            <a:r>
              <a:rPr lang="en-US" sz="2700" dirty="0"/>
              <a:t> </a:t>
            </a:r>
            <a:r>
              <a:rPr lang="en-US" sz="2700" dirty="0" err="1"/>
              <a:t>célkitűzései</a:t>
            </a:r>
            <a:r>
              <a:rPr lang="en-US" sz="27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87598230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0"/>
            <a:ext cx="10018713" cy="1752599"/>
          </a:xfrm>
        </p:spPr>
        <p:txBody>
          <a:bodyPr>
            <a:normAutofit/>
          </a:bodyPr>
          <a:lstStyle/>
          <a:p>
            <a:r>
              <a:rPr lang="en-US" dirty="0" err="1" smtClean="0"/>
              <a:t>Igények</a:t>
            </a:r>
            <a:r>
              <a:rPr lang="en-US" dirty="0" smtClean="0"/>
              <a:t> </a:t>
            </a:r>
            <a:r>
              <a:rPr lang="en-US" dirty="0" err="1" smtClean="0"/>
              <a:t>felmérése</a:t>
            </a:r>
            <a:r>
              <a:rPr lang="en-US" dirty="0" smtClean="0"/>
              <a:t> - </a:t>
            </a:r>
            <a:r>
              <a:rPr lang="en-US" dirty="0" err="1" smtClean="0"/>
              <a:t>tanári</a:t>
            </a:r>
            <a:r>
              <a:rPr lang="en-US" dirty="0" smtClean="0"/>
              <a:t> </a:t>
            </a:r>
            <a:r>
              <a:rPr lang="en-US" dirty="0" err="1" smtClean="0"/>
              <a:t>kérdőív</a:t>
            </a:r>
            <a:endParaRPr lang="en-US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1636710" y="2096910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endParaRPr lang="en-US" dirty="0" smtClean="0"/>
          </a:p>
          <a:p>
            <a:pPr marL="365760" indent="-256032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</a:pPr>
            <a:r>
              <a:rPr lang="en-US" sz="2900" dirty="0" smtClean="0"/>
              <a:t>59 </a:t>
            </a:r>
            <a:r>
              <a:rPr lang="en-US" sz="2900" dirty="0" err="1" smtClean="0"/>
              <a:t>válasz</a:t>
            </a:r>
            <a:r>
              <a:rPr lang="en-US" sz="2900" dirty="0" smtClean="0"/>
              <a:t>, </a:t>
            </a:r>
            <a:r>
              <a:rPr lang="en-US" sz="2900" dirty="0" err="1" smtClean="0"/>
              <a:t>ebből</a:t>
            </a:r>
            <a:r>
              <a:rPr lang="en-US" sz="2900" dirty="0" smtClean="0"/>
              <a:t> 50  </a:t>
            </a:r>
            <a:r>
              <a:rPr lang="en-US" sz="2900" dirty="0" err="1" smtClean="0"/>
              <a:t>nő</a:t>
            </a:r>
            <a:endParaRPr lang="en-US" sz="2900" dirty="0" smtClean="0"/>
          </a:p>
          <a:p>
            <a:pPr marL="365760" indent="-256032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</a:pPr>
            <a:endParaRPr lang="en-US" sz="2900" dirty="0" smtClean="0"/>
          </a:p>
          <a:p>
            <a:pPr marL="365760" indent="-256032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</a:pPr>
            <a:r>
              <a:rPr lang="en-US" sz="2900" dirty="0" smtClean="0"/>
              <a:t>68% </a:t>
            </a:r>
            <a:r>
              <a:rPr lang="en-US" sz="2900" dirty="0" err="1" smtClean="0"/>
              <a:t>gondolja</a:t>
            </a:r>
            <a:r>
              <a:rPr lang="en-US" sz="2900" dirty="0" smtClean="0"/>
              <a:t> (</a:t>
            </a:r>
            <a:r>
              <a:rPr lang="en-US" sz="2900" dirty="0" err="1" smtClean="0"/>
              <a:t>jól</a:t>
            </a:r>
            <a:r>
              <a:rPr lang="en-US" sz="2900" dirty="0" smtClean="0"/>
              <a:t>), </a:t>
            </a:r>
            <a:r>
              <a:rPr lang="en-US" sz="2900" dirty="0" err="1" smtClean="0"/>
              <a:t>hogy</a:t>
            </a:r>
            <a:r>
              <a:rPr lang="en-US" sz="2900" dirty="0" smtClean="0"/>
              <a:t> </a:t>
            </a:r>
            <a:r>
              <a:rPr lang="en-US" sz="2900" dirty="0" err="1" smtClean="0"/>
              <a:t>jelentősen</a:t>
            </a:r>
            <a:r>
              <a:rPr lang="en-US" sz="2900" dirty="0" smtClean="0"/>
              <a:t> </a:t>
            </a:r>
            <a:r>
              <a:rPr lang="en-US" sz="2900" dirty="0" err="1" smtClean="0"/>
              <a:t>emelkedik</a:t>
            </a:r>
            <a:r>
              <a:rPr lang="en-US" sz="2900" dirty="0" smtClean="0"/>
              <a:t> </a:t>
            </a:r>
            <a:r>
              <a:rPr lang="en-US" sz="2900" dirty="0" err="1" smtClean="0"/>
              <a:t>az</a:t>
            </a:r>
            <a:r>
              <a:rPr lang="en-US" sz="2900" dirty="0" smtClean="0"/>
              <a:t> </a:t>
            </a:r>
            <a:r>
              <a:rPr lang="en-US" sz="2900" dirty="0" err="1" smtClean="0"/>
              <a:t>idősek</a:t>
            </a:r>
            <a:r>
              <a:rPr lang="en-US" sz="2900" dirty="0" smtClean="0"/>
              <a:t> </a:t>
            </a:r>
            <a:r>
              <a:rPr lang="en-US" sz="2900" dirty="0" err="1" smtClean="0"/>
              <a:t>száma</a:t>
            </a:r>
            <a:endParaRPr lang="en-US" sz="2900" dirty="0" smtClean="0"/>
          </a:p>
          <a:p>
            <a:pPr marL="109728" indent="0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None/>
            </a:pPr>
            <a:endParaRPr lang="en-US" sz="2900" dirty="0" smtClean="0"/>
          </a:p>
          <a:p>
            <a:pPr marL="365760" indent="-256032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</a:pPr>
            <a:r>
              <a:rPr lang="en-US" sz="2900" dirty="0" err="1" smtClean="0"/>
              <a:t>Felnőttoktatás</a:t>
            </a:r>
            <a:r>
              <a:rPr lang="en-US" sz="2900" dirty="0" smtClean="0"/>
              <a:t> (53%) </a:t>
            </a:r>
            <a:r>
              <a:rPr lang="en-US" sz="2900" dirty="0" err="1" smtClean="0"/>
              <a:t>és</a:t>
            </a:r>
            <a:r>
              <a:rPr lang="en-US" sz="2900" dirty="0" smtClean="0"/>
              <a:t> </a:t>
            </a:r>
            <a:r>
              <a:rPr lang="en-US" sz="2900" dirty="0" err="1" smtClean="0"/>
              <a:t>szakképzés</a:t>
            </a:r>
            <a:r>
              <a:rPr lang="en-US" sz="2900" dirty="0" smtClean="0"/>
              <a:t> (40%) </a:t>
            </a:r>
            <a:r>
              <a:rPr lang="en-US" sz="2900" dirty="0" err="1" smtClean="0"/>
              <a:t>területéről</a:t>
            </a:r>
            <a:endParaRPr lang="en-US" sz="2900" dirty="0" smtClean="0"/>
          </a:p>
          <a:p>
            <a:pPr marL="365760" indent="-256032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</a:pPr>
            <a:endParaRPr lang="en-US" sz="2900" dirty="0"/>
          </a:p>
          <a:p>
            <a:pPr marL="365760" indent="-256032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</a:pPr>
            <a:r>
              <a:rPr lang="en-US" sz="2900" dirty="0" smtClean="0"/>
              <a:t>90% min. 5 </a:t>
            </a:r>
            <a:r>
              <a:rPr lang="en-US" sz="2900" dirty="0" err="1" smtClean="0"/>
              <a:t>év</a:t>
            </a:r>
            <a:r>
              <a:rPr lang="en-US" sz="2900" dirty="0" smtClean="0"/>
              <a:t> </a:t>
            </a:r>
            <a:r>
              <a:rPr lang="en-US" sz="2900" dirty="0" err="1" smtClean="0"/>
              <a:t>tapasztalat</a:t>
            </a:r>
            <a:endParaRPr lang="en-US" sz="2900" dirty="0" smtClean="0"/>
          </a:p>
          <a:p>
            <a:pPr marL="365760" indent="-256032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</a:pPr>
            <a:endParaRPr lang="en-US" sz="2900" dirty="0" smtClean="0"/>
          </a:p>
          <a:p>
            <a:pPr marL="365760" indent="-256032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</a:pPr>
            <a:endParaRPr lang="en-US" sz="2900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690253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0"/>
            <a:ext cx="10018713" cy="1752599"/>
          </a:xfrm>
        </p:spPr>
        <p:txBody>
          <a:bodyPr/>
          <a:lstStyle/>
          <a:p>
            <a:r>
              <a:rPr lang="en-US" dirty="0" err="1" smtClean="0"/>
              <a:t>Számítógépes</a:t>
            </a:r>
            <a:r>
              <a:rPr lang="en-US" dirty="0" smtClean="0"/>
              <a:t> </a:t>
            </a:r>
            <a:r>
              <a:rPr lang="en-US" dirty="0" err="1" smtClean="0"/>
              <a:t>tudás</a:t>
            </a:r>
            <a:r>
              <a:rPr lang="en-US" dirty="0" smtClean="0"/>
              <a:t>, </a:t>
            </a:r>
            <a:r>
              <a:rPr lang="en-US" dirty="0" err="1" smtClean="0"/>
              <a:t>eszköz</a:t>
            </a:r>
            <a:r>
              <a:rPr lang="en-US" dirty="0" smtClean="0"/>
              <a:t> </a:t>
            </a:r>
            <a:r>
              <a:rPr lang="en-US" dirty="0" err="1" smtClean="0"/>
              <a:t>használat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17495494"/>
              </p:ext>
            </p:extLst>
          </p:nvPr>
        </p:nvGraphicFramePr>
        <p:xfrm>
          <a:off x="1706318" y="2201333"/>
          <a:ext cx="4731552" cy="35898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5574397"/>
              </p:ext>
            </p:extLst>
          </p:nvPr>
        </p:nvGraphicFramePr>
        <p:xfrm>
          <a:off x="6437869" y="2201333"/>
          <a:ext cx="4670397" cy="38269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17109088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56408"/>
            <a:ext cx="10018713" cy="1752599"/>
          </a:xfrm>
        </p:spPr>
        <p:txBody>
          <a:bodyPr/>
          <a:lstStyle/>
          <a:p>
            <a:r>
              <a:rPr lang="en-US" dirty="0" err="1" smtClean="0"/>
              <a:t>Eszközzel</a:t>
            </a:r>
            <a:r>
              <a:rPr lang="en-US" dirty="0" smtClean="0"/>
              <a:t> </a:t>
            </a:r>
            <a:r>
              <a:rPr lang="en-US" dirty="0" err="1" smtClean="0"/>
              <a:t>való</a:t>
            </a:r>
            <a:r>
              <a:rPr lang="en-US" dirty="0" smtClean="0"/>
              <a:t> </a:t>
            </a:r>
            <a:r>
              <a:rPr lang="en-US" dirty="0" err="1" smtClean="0"/>
              <a:t>ellátottság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77660580"/>
              </p:ext>
            </p:extLst>
          </p:nvPr>
        </p:nvGraphicFramePr>
        <p:xfrm>
          <a:off x="1484313" y="1246909"/>
          <a:ext cx="10018712" cy="45442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0905788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76201"/>
            <a:ext cx="10018713" cy="1752599"/>
          </a:xfrm>
        </p:spPr>
        <p:txBody>
          <a:bodyPr/>
          <a:lstStyle/>
          <a:p>
            <a:r>
              <a:rPr lang="en-US" dirty="0" err="1" smtClean="0"/>
              <a:t>Intézményi</a:t>
            </a:r>
            <a:r>
              <a:rPr lang="en-US" dirty="0" smtClean="0"/>
              <a:t> </a:t>
            </a:r>
            <a:r>
              <a:rPr lang="en-US" dirty="0" err="1" smtClean="0"/>
              <a:t>eszközök</a:t>
            </a:r>
            <a:r>
              <a:rPr lang="en-US" dirty="0" smtClean="0"/>
              <a:t> </a:t>
            </a:r>
            <a:r>
              <a:rPr lang="en-US" dirty="0" err="1" smtClean="0"/>
              <a:t>használata</a:t>
            </a:r>
            <a:endParaRPr lang="en-US" dirty="0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60961829"/>
              </p:ext>
            </p:extLst>
          </p:nvPr>
        </p:nvGraphicFramePr>
        <p:xfrm>
          <a:off x="1579418" y="1389413"/>
          <a:ext cx="10612582" cy="519545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12028153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45720"/>
            <a:ext cx="10018713" cy="1752599"/>
          </a:xfrm>
        </p:spPr>
        <p:txBody>
          <a:bodyPr/>
          <a:lstStyle/>
          <a:p>
            <a:r>
              <a:rPr lang="en-US" dirty="0" err="1" smtClean="0"/>
              <a:t>Tanítás</a:t>
            </a:r>
            <a:r>
              <a:rPr lang="en-US" dirty="0" smtClean="0"/>
              <a:t> </a:t>
            </a:r>
            <a:r>
              <a:rPr lang="en-US" dirty="0" err="1" smtClean="0"/>
              <a:t>során</a:t>
            </a:r>
            <a:r>
              <a:rPr lang="en-US" dirty="0" smtClean="0"/>
              <a:t> </a:t>
            </a:r>
            <a:r>
              <a:rPr lang="en-US" dirty="0" err="1" smtClean="0"/>
              <a:t>használt</a:t>
            </a:r>
            <a:r>
              <a:rPr lang="en-US" dirty="0" smtClean="0"/>
              <a:t> </a:t>
            </a:r>
            <a:r>
              <a:rPr lang="en-US" dirty="0" err="1" smtClean="0"/>
              <a:t>eszközök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59419256"/>
              </p:ext>
            </p:extLst>
          </p:nvPr>
        </p:nvGraphicFramePr>
        <p:xfrm>
          <a:off x="1484314" y="1493520"/>
          <a:ext cx="10018712" cy="4495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606233" y="2876787"/>
            <a:ext cx="3990512" cy="369332"/>
          </a:xfrm>
          <a:prstGeom prst="rect">
            <a:avLst/>
          </a:prstGeom>
          <a:solidFill>
            <a:schemeClr val="accent3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228897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8489" y="1125"/>
            <a:ext cx="10018713" cy="1752599"/>
          </a:xfrm>
        </p:spPr>
        <p:txBody>
          <a:bodyPr/>
          <a:lstStyle/>
          <a:p>
            <a:r>
              <a:rPr lang="en-US" dirty="0" err="1" smtClean="0"/>
              <a:t>Tanulók</a:t>
            </a:r>
            <a:r>
              <a:rPr lang="en-US" dirty="0" smtClean="0"/>
              <a:t> </a:t>
            </a:r>
            <a:r>
              <a:rPr lang="en-US" dirty="0" err="1" smtClean="0"/>
              <a:t>eszköz</a:t>
            </a:r>
            <a:r>
              <a:rPr lang="en-US" dirty="0" smtClean="0"/>
              <a:t> </a:t>
            </a:r>
            <a:r>
              <a:rPr lang="en-US" dirty="0" err="1" smtClean="0"/>
              <a:t>és</a:t>
            </a:r>
            <a:r>
              <a:rPr lang="en-US" dirty="0" smtClean="0"/>
              <a:t> internet </a:t>
            </a:r>
            <a:r>
              <a:rPr lang="en-US" dirty="0" err="1" smtClean="0"/>
              <a:t>használata</a:t>
            </a:r>
            <a:r>
              <a:rPr lang="en-US" dirty="0" smtClean="0"/>
              <a:t> </a:t>
            </a:r>
            <a:r>
              <a:rPr lang="en-US" dirty="0" err="1" smtClean="0"/>
              <a:t>tanórán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18743642"/>
              </p:ext>
            </p:extLst>
          </p:nvPr>
        </p:nvGraphicFramePr>
        <p:xfrm>
          <a:off x="1484313" y="1753724"/>
          <a:ext cx="10018712" cy="40374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3020992" y="5000266"/>
            <a:ext cx="2488557" cy="369332"/>
          </a:xfrm>
          <a:prstGeom prst="rect">
            <a:avLst/>
          </a:prstGeom>
          <a:solidFill>
            <a:schemeClr val="accent3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430105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73287" y="0"/>
            <a:ext cx="10018713" cy="1752599"/>
          </a:xfrm>
        </p:spPr>
        <p:txBody>
          <a:bodyPr/>
          <a:lstStyle/>
          <a:p>
            <a:r>
              <a:rPr lang="en-US" dirty="0" err="1" smtClean="0"/>
              <a:t>Fejlesztendő</a:t>
            </a:r>
            <a:r>
              <a:rPr lang="en-US" dirty="0" smtClean="0"/>
              <a:t> </a:t>
            </a:r>
            <a:r>
              <a:rPr lang="en-US" dirty="0" err="1" smtClean="0"/>
              <a:t>területek</a:t>
            </a:r>
            <a:endParaRPr lang="en-US" dirty="0"/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31634393"/>
              </p:ext>
            </p:extLst>
          </p:nvPr>
        </p:nvGraphicFramePr>
        <p:xfrm>
          <a:off x="2596444" y="1216024"/>
          <a:ext cx="9595555" cy="56419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2657937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22618" y="-36871"/>
            <a:ext cx="10018713" cy="1752599"/>
          </a:xfrm>
        </p:spPr>
        <p:txBody>
          <a:bodyPr/>
          <a:lstStyle/>
          <a:p>
            <a:r>
              <a:rPr lang="en-US" dirty="0" err="1" smtClean="0"/>
              <a:t>Új</a:t>
            </a:r>
            <a:r>
              <a:rPr lang="en-US" dirty="0" smtClean="0"/>
              <a:t> </a:t>
            </a:r>
            <a:r>
              <a:rPr lang="en-US" dirty="0" err="1" smtClean="0"/>
              <a:t>alkalmazás</a:t>
            </a:r>
            <a:r>
              <a:rPr lang="en-US" dirty="0" smtClean="0"/>
              <a:t> </a:t>
            </a:r>
            <a:r>
              <a:rPr lang="en-US" dirty="0" err="1" smtClean="0"/>
              <a:t>tanulásának</a:t>
            </a:r>
            <a:r>
              <a:rPr lang="en-US" dirty="0" smtClean="0"/>
              <a:t> </a:t>
            </a:r>
            <a:r>
              <a:rPr lang="en-US" dirty="0" err="1" smtClean="0"/>
              <a:t>módszere</a:t>
            </a:r>
            <a:endParaRPr lang="en-US" dirty="0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85804452"/>
              </p:ext>
            </p:extLst>
          </p:nvPr>
        </p:nvGraphicFramePr>
        <p:xfrm>
          <a:off x="471949" y="1179871"/>
          <a:ext cx="11720052" cy="56781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5213466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1545857" y="-190500"/>
            <a:ext cx="10018713" cy="1752599"/>
          </a:xfrm>
        </p:spPr>
        <p:txBody>
          <a:bodyPr/>
          <a:lstStyle/>
          <a:p>
            <a:r>
              <a:rPr lang="en-US" dirty="0" err="1" smtClean="0"/>
              <a:t>Készségek</a:t>
            </a:r>
            <a:r>
              <a:rPr lang="en-US" dirty="0" smtClean="0"/>
              <a:t> </a:t>
            </a:r>
            <a:r>
              <a:rPr lang="en-US" dirty="0" err="1" smtClean="0"/>
              <a:t>fontossága</a:t>
            </a:r>
            <a:endParaRPr lang="en-US" dirty="0"/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14833450"/>
              </p:ext>
            </p:extLst>
          </p:nvPr>
        </p:nvGraphicFramePr>
        <p:xfrm>
          <a:off x="885883" y="887896"/>
          <a:ext cx="11306117" cy="59701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07281114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1545857" y="-190500"/>
            <a:ext cx="10018713" cy="1752599"/>
          </a:xfrm>
        </p:spPr>
        <p:txBody>
          <a:bodyPr/>
          <a:lstStyle/>
          <a:p>
            <a:r>
              <a:rPr lang="en-US" dirty="0" err="1" smtClean="0"/>
              <a:t>Tananyag</a:t>
            </a:r>
            <a:r>
              <a:rPr lang="en-US" dirty="0" smtClean="0"/>
              <a:t> </a:t>
            </a:r>
            <a:r>
              <a:rPr lang="en-US" dirty="0" err="1" smtClean="0"/>
              <a:t>tartalom</a:t>
            </a:r>
            <a:endParaRPr lang="en-US" dirty="0"/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53239939"/>
              </p:ext>
            </p:extLst>
          </p:nvPr>
        </p:nvGraphicFramePr>
        <p:xfrm>
          <a:off x="781878" y="914400"/>
          <a:ext cx="11410123" cy="5943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5666691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08" y="9120"/>
            <a:ext cx="10018713" cy="1772355"/>
          </a:xfrm>
        </p:spPr>
        <p:txBody>
          <a:bodyPr>
            <a:normAutofit/>
          </a:bodyPr>
          <a:lstStyle/>
          <a:p>
            <a:r>
              <a:rPr lang="en-US" dirty="0" err="1"/>
              <a:t>Alap</a:t>
            </a:r>
            <a:r>
              <a:rPr lang="en-US" dirty="0"/>
              <a:t> </a:t>
            </a:r>
            <a:r>
              <a:rPr lang="en-US" dirty="0" err="1"/>
              <a:t>adatok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4309" y="1781475"/>
            <a:ext cx="10018713" cy="3994292"/>
          </a:xfrm>
        </p:spPr>
        <p:txBody>
          <a:bodyPr>
            <a:normAutofit fontScale="92500" lnSpcReduction="10000"/>
          </a:bodyPr>
          <a:lstStyle/>
          <a:p>
            <a:pPr marL="109728" indent="0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None/>
            </a:pPr>
            <a:r>
              <a:rPr lang="en-US" sz="2200" dirty="0"/>
              <a:t>A </a:t>
            </a:r>
            <a:r>
              <a:rPr lang="en-US" sz="2200" dirty="0" err="1" smtClean="0"/>
              <a:t>projekt</a:t>
            </a:r>
            <a:r>
              <a:rPr lang="en-US" sz="2200" dirty="0" smtClean="0"/>
              <a:t> </a:t>
            </a:r>
            <a:r>
              <a:rPr lang="en-US" sz="2200" dirty="0" err="1" smtClean="0"/>
              <a:t>időtartama</a:t>
            </a:r>
            <a:r>
              <a:rPr lang="en-US" sz="2200" dirty="0" smtClean="0"/>
              <a:t>:</a:t>
            </a:r>
            <a:endParaRPr lang="en-US" sz="2200" dirty="0"/>
          </a:p>
          <a:p>
            <a:pPr marL="365760" indent="-256032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</a:pPr>
            <a:r>
              <a:rPr lang="en-US" sz="2200" dirty="0"/>
              <a:t>2016. </a:t>
            </a:r>
            <a:r>
              <a:rPr lang="en-US" sz="2200" dirty="0" err="1"/>
              <a:t>október</a:t>
            </a:r>
            <a:r>
              <a:rPr lang="en-US" sz="2200" dirty="0"/>
              <a:t> 1. – 2019. </a:t>
            </a:r>
            <a:r>
              <a:rPr lang="en-US" sz="2200" dirty="0" err="1"/>
              <a:t>március</a:t>
            </a:r>
            <a:r>
              <a:rPr lang="en-US" sz="2200" dirty="0"/>
              <a:t> 28</a:t>
            </a:r>
            <a:r>
              <a:rPr lang="en-US" sz="2200" dirty="0" smtClean="0"/>
              <a:t>.</a:t>
            </a:r>
          </a:p>
          <a:p>
            <a:pPr marL="365760" indent="-256032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</a:pPr>
            <a:endParaRPr lang="en-US" sz="2200" dirty="0"/>
          </a:p>
          <a:p>
            <a:pPr marL="109728" indent="0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None/>
            </a:pPr>
            <a:r>
              <a:rPr lang="en-US" sz="2200" dirty="0" smtClean="0"/>
              <a:t>A p</a:t>
            </a:r>
            <a:r>
              <a:rPr lang="hu-HU" sz="2200" dirty="0" smtClean="0"/>
              <a:t>rojekt </a:t>
            </a:r>
            <a:r>
              <a:rPr lang="hu-HU" sz="2200" dirty="0"/>
              <a:t>száma: </a:t>
            </a:r>
            <a:endParaRPr lang="en-US" sz="2200" dirty="0" smtClean="0"/>
          </a:p>
          <a:p>
            <a:pPr marL="365760" indent="-256032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</a:pPr>
            <a:r>
              <a:rPr lang="hu-HU" sz="2200" dirty="0" smtClean="0"/>
              <a:t>2016-1-HU01-KA202-023044</a:t>
            </a:r>
            <a:endParaRPr lang="en-US" sz="2200" dirty="0" smtClean="0"/>
          </a:p>
          <a:p>
            <a:pPr marL="109728" indent="0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None/>
            </a:pPr>
            <a:endParaRPr lang="en-US" sz="2200" dirty="0" smtClean="0"/>
          </a:p>
          <a:p>
            <a:pPr marL="109728" indent="0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None/>
            </a:pPr>
            <a:r>
              <a:rPr lang="en-US" sz="2200" dirty="0" smtClean="0"/>
              <a:t>                           </a:t>
            </a:r>
          </a:p>
          <a:p>
            <a:pPr marL="109728" indent="0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None/>
            </a:pPr>
            <a:r>
              <a:rPr lang="en-US" sz="2200" dirty="0"/>
              <a:t> </a:t>
            </a:r>
            <a:r>
              <a:rPr lang="en-US" sz="2200" dirty="0" smtClean="0"/>
              <a:t>                        grandis.prompt.hu</a:t>
            </a:r>
          </a:p>
          <a:p>
            <a:pPr marL="109728" indent="0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None/>
            </a:pPr>
            <a:endParaRPr lang="en-US" sz="2200" dirty="0"/>
          </a:p>
          <a:p>
            <a:pPr marL="109728" indent="0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None/>
            </a:pPr>
            <a:endParaRPr lang="en-US" sz="2200" dirty="0" smtClean="0"/>
          </a:p>
          <a:p>
            <a:pPr marL="365760" indent="-256032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</a:pPr>
            <a:endParaRPr lang="hu-HU" sz="2200" dirty="0"/>
          </a:p>
          <a:p>
            <a:pPr marL="0" indent="0">
              <a:buNone/>
            </a:pPr>
            <a:r>
              <a:rPr lang="en-US" dirty="0" smtClean="0"/>
              <a:t>                           @</a:t>
            </a:r>
            <a:r>
              <a:rPr lang="en-US" dirty="0"/>
              <a:t>grandis21 </a:t>
            </a:r>
          </a:p>
          <a:p>
            <a:pPr marL="0" indent="0">
              <a:buNone/>
            </a:pPr>
            <a:r>
              <a:rPr lang="en-US" dirty="0" smtClean="0"/>
              <a:t>                               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42431" y="4722309"/>
            <a:ext cx="1279848" cy="767909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42431" y="3553830"/>
            <a:ext cx="1004875" cy="1004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465957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0"/>
            <a:ext cx="10018713" cy="1752599"/>
          </a:xfrm>
        </p:spPr>
        <p:txBody>
          <a:bodyPr/>
          <a:lstStyle/>
          <a:p>
            <a:r>
              <a:rPr lang="en-US" dirty="0" err="1" smtClean="0"/>
              <a:t>Idősgondozásban</a:t>
            </a:r>
            <a:r>
              <a:rPr lang="en-US" dirty="0" smtClean="0"/>
              <a:t> </a:t>
            </a:r>
            <a:r>
              <a:rPr lang="en-US" dirty="0" err="1" smtClean="0"/>
              <a:t>alkalmazott</a:t>
            </a:r>
            <a:r>
              <a:rPr lang="en-US" dirty="0" smtClean="0"/>
              <a:t> </a:t>
            </a:r>
            <a:r>
              <a:rPr lang="en-US" dirty="0" err="1" smtClean="0"/>
              <a:t>eszközök</a:t>
            </a:r>
            <a:endParaRPr lang="en-US" dirty="0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39605879"/>
              </p:ext>
            </p:extLst>
          </p:nvPr>
        </p:nvGraphicFramePr>
        <p:xfrm>
          <a:off x="1758461" y="1625600"/>
          <a:ext cx="9821007" cy="49275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7367373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0"/>
            <a:ext cx="10018713" cy="1752599"/>
          </a:xfrm>
        </p:spPr>
        <p:txBody>
          <a:bodyPr/>
          <a:lstStyle/>
          <a:p>
            <a:r>
              <a:rPr lang="en-US" dirty="0" err="1" smtClean="0"/>
              <a:t>Konklúzió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4310" y="1308100"/>
            <a:ext cx="10018713" cy="5041900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dirty="0" smtClean="0"/>
              <a:t>A </a:t>
            </a:r>
            <a:r>
              <a:rPr lang="en-US" dirty="0" err="1" smtClean="0"/>
              <a:t>tanulmányok</a:t>
            </a:r>
            <a:r>
              <a:rPr lang="en-US" dirty="0" smtClean="0"/>
              <a:t>, </a:t>
            </a:r>
            <a:r>
              <a:rPr lang="en-US" dirty="0" err="1" smtClean="0"/>
              <a:t>felmérések</a:t>
            </a:r>
            <a:r>
              <a:rPr lang="en-US" dirty="0" smtClean="0"/>
              <a:t> </a:t>
            </a:r>
            <a:r>
              <a:rPr lang="en-US" dirty="0" err="1" smtClean="0"/>
              <a:t>egyértelműen</a:t>
            </a:r>
            <a:r>
              <a:rPr lang="en-US" dirty="0" smtClean="0"/>
              <a:t> </a:t>
            </a:r>
            <a:r>
              <a:rPr lang="en-US" dirty="0" err="1" smtClean="0"/>
              <a:t>rámutattak</a:t>
            </a:r>
            <a:r>
              <a:rPr lang="en-US" dirty="0" smtClean="0"/>
              <a:t>, </a:t>
            </a:r>
            <a:r>
              <a:rPr lang="en-US" dirty="0" err="1" smtClean="0"/>
              <a:t>hogy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szükség</a:t>
            </a:r>
            <a:r>
              <a:rPr lang="en-US" dirty="0" smtClean="0"/>
              <a:t> van </a:t>
            </a:r>
            <a:r>
              <a:rPr lang="en-US" dirty="0" err="1" smtClean="0"/>
              <a:t>az</a:t>
            </a:r>
            <a:r>
              <a:rPr lang="en-US" dirty="0" smtClean="0"/>
              <a:t> </a:t>
            </a:r>
            <a:r>
              <a:rPr lang="en-US" dirty="0" err="1" smtClean="0"/>
              <a:t>új</a:t>
            </a:r>
            <a:r>
              <a:rPr lang="en-US" dirty="0" smtClean="0"/>
              <a:t> </a:t>
            </a:r>
            <a:r>
              <a:rPr lang="en-US" dirty="0" err="1" smtClean="0"/>
              <a:t>technológiára</a:t>
            </a:r>
            <a:r>
              <a:rPr lang="en-US" dirty="0" smtClean="0"/>
              <a:t> a </a:t>
            </a:r>
            <a:r>
              <a:rPr lang="en-US" dirty="0" err="1" smtClean="0"/>
              <a:t>távgondozásban</a:t>
            </a:r>
            <a:r>
              <a:rPr lang="en-US" dirty="0" smtClean="0"/>
              <a:t> </a:t>
            </a:r>
          </a:p>
          <a:p>
            <a:r>
              <a:rPr lang="en-US" dirty="0" err="1"/>
              <a:t>a</a:t>
            </a:r>
            <a:r>
              <a:rPr lang="en-US" dirty="0" err="1" smtClean="0"/>
              <a:t>z</a:t>
            </a:r>
            <a:r>
              <a:rPr lang="en-US" dirty="0" smtClean="0"/>
              <a:t> </a:t>
            </a:r>
            <a:r>
              <a:rPr lang="en-US" dirty="0" err="1" smtClean="0"/>
              <a:t>idősek</a:t>
            </a:r>
            <a:r>
              <a:rPr lang="en-US" dirty="0" smtClean="0"/>
              <a:t> </a:t>
            </a:r>
            <a:r>
              <a:rPr lang="en-US" dirty="0" err="1" smtClean="0"/>
              <a:t>készek</a:t>
            </a:r>
            <a:r>
              <a:rPr lang="en-US" dirty="0" smtClean="0"/>
              <a:t> </a:t>
            </a:r>
            <a:r>
              <a:rPr lang="en-US" dirty="0" err="1"/>
              <a:t>arra</a:t>
            </a:r>
            <a:r>
              <a:rPr lang="en-US" dirty="0"/>
              <a:t>, </a:t>
            </a:r>
            <a:r>
              <a:rPr lang="en-US" dirty="0" err="1"/>
              <a:t>hogy</a:t>
            </a:r>
            <a:r>
              <a:rPr lang="en-US" dirty="0"/>
              <a:t> </a:t>
            </a:r>
            <a:r>
              <a:rPr lang="en-US" dirty="0" err="1"/>
              <a:t>megfeleljenek</a:t>
            </a:r>
            <a:r>
              <a:rPr lang="en-US" dirty="0"/>
              <a:t> </a:t>
            </a:r>
            <a:r>
              <a:rPr lang="en-US" dirty="0" err="1"/>
              <a:t>annak</a:t>
            </a:r>
            <a:r>
              <a:rPr lang="en-US" dirty="0"/>
              <a:t> </a:t>
            </a:r>
            <a:r>
              <a:rPr lang="en-US" dirty="0" err="1"/>
              <a:t>az</a:t>
            </a:r>
            <a:r>
              <a:rPr lang="en-US" dirty="0"/>
              <a:t> </a:t>
            </a:r>
            <a:r>
              <a:rPr lang="en-US" dirty="0" err="1"/>
              <a:t>új</a:t>
            </a:r>
            <a:r>
              <a:rPr lang="en-US" dirty="0"/>
              <a:t> </a:t>
            </a:r>
            <a:r>
              <a:rPr lang="en-US" dirty="0" err="1"/>
              <a:t>technológiával</a:t>
            </a:r>
            <a:r>
              <a:rPr lang="en-US" dirty="0"/>
              <a:t> </a:t>
            </a:r>
            <a:r>
              <a:rPr lang="en-US" dirty="0" err="1"/>
              <a:t>kapcsolatos</a:t>
            </a:r>
            <a:r>
              <a:rPr lang="en-US" dirty="0"/>
              <a:t> </a:t>
            </a:r>
            <a:r>
              <a:rPr lang="en-US" dirty="0" err="1"/>
              <a:t>kihívásoknak</a:t>
            </a:r>
            <a:r>
              <a:rPr lang="en-US" dirty="0"/>
              <a:t> </a:t>
            </a:r>
            <a:r>
              <a:rPr lang="en-US" dirty="0">
                <a:sym typeface="Wingdings" panose="05000000000000000000" pitchFamily="2" charset="2"/>
              </a:rPr>
              <a:t></a:t>
            </a:r>
            <a:endParaRPr lang="en-US" dirty="0"/>
          </a:p>
          <a:p>
            <a:r>
              <a:rPr lang="en-US" dirty="0" smtClean="0"/>
              <a:t>a </a:t>
            </a:r>
            <a:r>
              <a:rPr lang="en-US" dirty="0" err="1" smtClean="0"/>
              <a:t>jelenlegi</a:t>
            </a:r>
            <a:r>
              <a:rPr lang="en-US" dirty="0" smtClean="0"/>
              <a:t> </a:t>
            </a:r>
            <a:r>
              <a:rPr lang="en-US" dirty="0" err="1" smtClean="0"/>
              <a:t>képzések</a:t>
            </a:r>
            <a:r>
              <a:rPr lang="en-US" dirty="0" smtClean="0"/>
              <a:t> </a:t>
            </a:r>
            <a:r>
              <a:rPr lang="en-US" dirty="0" err="1" smtClean="0"/>
              <a:t>nem</a:t>
            </a:r>
            <a:r>
              <a:rPr lang="en-US" dirty="0" smtClean="0"/>
              <a:t> </a:t>
            </a:r>
            <a:r>
              <a:rPr lang="en-US" dirty="0" err="1" smtClean="0"/>
              <a:t>tartalmazzák</a:t>
            </a:r>
            <a:r>
              <a:rPr lang="en-US" dirty="0" smtClean="0"/>
              <a:t> </a:t>
            </a:r>
            <a:r>
              <a:rPr lang="en-US" dirty="0" err="1" smtClean="0"/>
              <a:t>ezt</a:t>
            </a:r>
            <a:r>
              <a:rPr lang="en-US" dirty="0" smtClean="0"/>
              <a:t> </a:t>
            </a:r>
            <a:r>
              <a:rPr lang="en-US" dirty="0" err="1" smtClean="0"/>
              <a:t>az</a:t>
            </a:r>
            <a:r>
              <a:rPr lang="en-US" dirty="0" smtClean="0"/>
              <a:t> </a:t>
            </a:r>
            <a:r>
              <a:rPr lang="en-US" dirty="0" err="1" smtClean="0"/>
              <a:t>új</a:t>
            </a:r>
            <a:r>
              <a:rPr lang="en-US" dirty="0" smtClean="0"/>
              <a:t> </a:t>
            </a:r>
            <a:r>
              <a:rPr lang="en-US" dirty="0" err="1" smtClean="0"/>
              <a:t>megközelítést</a:t>
            </a:r>
            <a:r>
              <a:rPr lang="en-US" dirty="0" smtClean="0"/>
              <a:t> </a:t>
            </a:r>
            <a:r>
              <a:rPr lang="en-US" dirty="0" err="1" smtClean="0"/>
              <a:t>egyik</a:t>
            </a:r>
            <a:r>
              <a:rPr lang="en-US" dirty="0" smtClean="0"/>
              <a:t> </a:t>
            </a:r>
            <a:r>
              <a:rPr lang="en-US" dirty="0" err="1" smtClean="0"/>
              <a:t>országban</a:t>
            </a:r>
            <a:r>
              <a:rPr lang="en-US" dirty="0" smtClean="0"/>
              <a:t> </a:t>
            </a:r>
            <a:r>
              <a:rPr lang="en-US" dirty="0" err="1" smtClean="0"/>
              <a:t>sem</a:t>
            </a:r>
            <a:endParaRPr lang="en-US" dirty="0" smtClean="0"/>
          </a:p>
          <a:p>
            <a:r>
              <a:rPr lang="en-US" dirty="0" smtClean="0"/>
              <a:t>a </a:t>
            </a:r>
            <a:r>
              <a:rPr lang="en-US" dirty="0" err="1" smtClean="0"/>
              <a:t>gondozóknak</a:t>
            </a:r>
            <a:r>
              <a:rPr lang="en-US" dirty="0" smtClean="0"/>
              <a:t> </a:t>
            </a:r>
            <a:r>
              <a:rPr lang="en-US" dirty="0" err="1" smtClean="0"/>
              <a:t>tudniuk</a:t>
            </a:r>
            <a:r>
              <a:rPr lang="en-US" dirty="0" smtClean="0"/>
              <a:t> </a:t>
            </a:r>
            <a:r>
              <a:rPr lang="en-US" dirty="0" err="1" smtClean="0"/>
              <a:t>kell</a:t>
            </a:r>
            <a:r>
              <a:rPr lang="en-US" dirty="0" smtClean="0"/>
              <a:t> </a:t>
            </a:r>
            <a:r>
              <a:rPr lang="en-US" dirty="0" err="1" smtClean="0"/>
              <a:t>használni</a:t>
            </a:r>
            <a:r>
              <a:rPr lang="en-US" dirty="0" smtClean="0"/>
              <a:t> a </a:t>
            </a:r>
            <a:r>
              <a:rPr lang="en-US" dirty="0" err="1" smtClean="0"/>
              <a:t>technológia</a:t>
            </a:r>
            <a:r>
              <a:rPr lang="en-US" dirty="0" smtClean="0"/>
              <a:t> </a:t>
            </a:r>
            <a:r>
              <a:rPr lang="en-US" dirty="0" err="1" smtClean="0"/>
              <a:t>vívmányait</a:t>
            </a:r>
            <a:r>
              <a:rPr lang="en-US" dirty="0" smtClean="0"/>
              <a:t> </a:t>
            </a:r>
            <a:r>
              <a:rPr lang="en-US" dirty="0" err="1" smtClean="0"/>
              <a:t>és</a:t>
            </a:r>
            <a:r>
              <a:rPr lang="en-US" dirty="0" smtClean="0"/>
              <a:t> meg </a:t>
            </a:r>
            <a:r>
              <a:rPr lang="en-US" dirty="0" err="1" smtClean="0"/>
              <a:t>kell</a:t>
            </a:r>
            <a:r>
              <a:rPr lang="en-US" dirty="0" smtClean="0"/>
              <a:t> </a:t>
            </a:r>
            <a:r>
              <a:rPr lang="en-US" dirty="0" err="1" smtClean="0"/>
              <a:t>tudniuk</a:t>
            </a:r>
            <a:r>
              <a:rPr lang="en-US" dirty="0" smtClean="0"/>
              <a:t> </a:t>
            </a:r>
            <a:r>
              <a:rPr lang="en-US" dirty="0" err="1" smtClean="0"/>
              <a:t>tanítani</a:t>
            </a:r>
            <a:r>
              <a:rPr lang="en-US" dirty="0" smtClean="0"/>
              <a:t> </a:t>
            </a:r>
            <a:r>
              <a:rPr lang="en-US" dirty="0" err="1" smtClean="0"/>
              <a:t>ezek</a:t>
            </a:r>
            <a:r>
              <a:rPr lang="en-US" dirty="0" smtClean="0"/>
              <a:t> </a:t>
            </a:r>
            <a:r>
              <a:rPr lang="en-US" dirty="0" err="1" smtClean="0"/>
              <a:t>használatát</a:t>
            </a:r>
            <a:r>
              <a:rPr lang="en-US" dirty="0" smtClean="0"/>
              <a:t> </a:t>
            </a:r>
            <a:r>
              <a:rPr lang="en-US" dirty="0" err="1" smtClean="0"/>
              <a:t>az</a:t>
            </a:r>
            <a:r>
              <a:rPr lang="en-US" dirty="0" smtClean="0"/>
              <a:t> </a:t>
            </a:r>
            <a:r>
              <a:rPr lang="en-US" dirty="0" err="1" smtClean="0"/>
              <a:t>időseknek</a:t>
            </a:r>
            <a:r>
              <a:rPr lang="en-US" dirty="0" smtClean="0"/>
              <a:t> – a </a:t>
            </a:r>
            <a:r>
              <a:rPr lang="en-US" dirty="0" err="1" smtClean="0"/>
              <a:t>jelenlegi</a:t>
            </a:r>
            <a:r>
              <a:rPr lang="en-US" dirty="0" smtClean="0"/>
              <a:t> </a:t>
            </a:r>
            <a:r>
              <a:rPr lang="en-US" dirty="0" err="1" smtClean="0"/>
              <a:t>kurzusok</a:t>
            </a:r>
            <a:r>
              <a:rPr lang="en-US" dirty="0" smtClean="0"/>
              <a:t> </a:t>
            </a:r>
            <a:r>
              <a:rPr lang="en-US" dirty="0" err="1" smtClean="0"/>
              <a:t>erre</a:t>
            </a:r>
            <a:r>
              <a:rPr lang="en-US" dirty="0" smtClean="0"/>
              <a:t> </a:t>
            </a:r>
            <a:r>
              <a:rPr lang="en-US" dirty="0" err="1" smtClean="0"/>
              <a:t>nem</a:t>
            </a:r>
            <a:r>
              <a:rPr lang="en-US" dirty="0" smtClean="0"/>
              <a:t> </a:t>
            </a:r>
            <a:r>
              <a:rPr lang="en-US" dirty="0" err="1" smtClean="0"/>
              <a:t>térnek</a:t>
            </a:r>
            <a:r>
              <a:rPr lang="en-US" dirty="0" smtClean="0"/>
              <a:t> </a:t>
            </a:r>
            <a:r>
              <a:rPr lang="en-US" dirty="0" err="1" smtClean="0"/>
              <a:t>ki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A Grandis </a:t>
            </a:r>
            <a:r>
              <a:rPr lang="en-US" dirty="0" err="1" smtClean="0"/>
              <a:t>propjekt</a:t>
            </a:r>
            <a:r>
              <a:rPr lang="en-US" dirty="0" smtClean="0"/>
              <a:t>  </a:t>
            </a:r>
            <a:r>
              <a:rPr lang="en-US" dirty="0" err="1" smtClean="0"/>
              <a:t>rámutatott</a:t>
            </a:r>
            <a:r>
              <a:rPr lang="en-US" dirty="0" smtClean="0"/>
              <a:t>, </a:t>
            </a:r>
            <a:r>
              <a:rPr lang="en-US" dirty="0" err="1" smtClean="0"/>
              <a:t>hogy</a:t>
            </a:r>
            <a:r>
              <a:rPr lang="en-US" dirty="0" smtClean="0"/>
              <a:t> </a:t>
            </a:r>
            <a:r>
              <a:rPr lang="en-US" dirty="0" err="1" smtClean="0"/>
              <a:t>ezen</a:t>
            </a:r>
            <a:r>
              <a:rPr lang="en-US" dirty="0" smtClean="0"/>
              <a:t> a </a:t>
            </a:r>
            <a:r>
              <a:rPr lang="en-US" dirty="0" err="1" smtClean="0"/>
              <a:t>területen</a:t>
            </a:r>
            <a:r>
              <a:rPr lang="en-US" dirty="0" smtClean="0"/>
              <a:t> </a:t>
            </a:r>
            <a:r>
              <a:rPr lang="en-US" dirty="0" err="1" smtClean="0">
                <a:solidFill>
                  <a:schemeClr val="accent1">
                    <a:lumMod val="75000"/>
                  </a:schemeClr>
                </a:solidFill>
              </a:rPr>
              <a:t>új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1">
                    <a:lumMod val="75000"/>
                  </a:schemeClr>
                </a:solidFill>
              </a:rPr>
              <a:t>képzési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1">
                    <a:lumMod val="75000"/>
                  </a:schemeClr>
                </a:solidFill>
              </a:rPr>
              <a:t>anyag</a:t>
            </a:r>
            <a:r>
              <a:rPr lang="en-US" dirty="0" err="1" smtClean="0"/>
              <a:t>okra</a:t>
            </a:r>
            <a:r>
              <a:rPr lang="en-US" dirty="0" smtClean="0"/>
              <a:t> van </a:t>
            </a:r>
            <a:r>
              <a:rPr lang="en-US" dirty="0" err="1" smtClean="0"/>
              <a:t>szükség</a:t>
            </a:r>
            <a:r>
              <a:rPr lang="en-US" dirty="0"/>
              <a:t> </a:t>
            </a:r>
            <a:r>
              <a:rPr lang="en-US" dirty="0" err="1" smtClean="0"/>
              <a:t>azon</a:t>
            </a:r>
            <a:r>
              <a:rPr lang="en-US" dirty="0" smtClean="0"/>
              <a:t> </a:t>
            </a:r>
            <a:r>
              <a:rPr lang="en-US" dirty="0" err="1" smtClean="0"/>
              <a:t>cél</a:t>
            </a:r>
            <a:r>
              <a:rPr lang="en-US" dirty="0" smtClean="0"/>
              <a:t> </a:t>
            </a:r>
            <a:r>
              <a:rPr lang="en-US" dirty="0" err="1" smtClean="0"/>
              <a:t>érdekében</a:t>
            </a:r>
            <a:r>
              <a:rPr lang="en-US" dirty="0" smtClean="0"/>
              <a:t>, </a:t>
            </a:r>
            <a:r>
              <a:rPr lang="en-US" dirty="0" err="1" smtClean="0"/>
              <a:t>hogy</a:t>
            </a:r>
            <a:r>
              <a:rPr lang="en-US" dirty="0" smtClean="0"/>
              <a:t> a </a:t>
            </a:r>
            <a:r>
              <a:rPr lang="en-US" dirty="0" err="1" smtClean="0">
                <a:solidFill>
                  <a:schemeClr val="accent1">
                    <a:lumMod val="75000"/>
                  </a:schemeClr>
                </a:solidFill>
              </a:rPr>
              <a:t>gondozók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1">
                    <a:lumMod val="75000"/>
                  </a:schemeClr>
                </a:solidFill>
              </a:rPr>
              <a:t>hatékonyabban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dirty="0" err="1" smtClean="0"/>
              <a:t>tudjanak</a:t>
            </a:r>
            <a:r>
              <a:rPr lang="en-US" dirty="0" smtClean="0"/>
              <a:t> </a:t>
            </a:r>
            <a:r>
              <a:rPr lang="en-US" dirty="0" err="1" smtClean="0"/>
              <a:t>az</a:t>
            </a:r>
            <a:r>
              <a:rPr lang="en-US" dirty="0" smtClean="0"/>
              <a:t> </a:t>
            </a:r>
            <a:r>
              <a:rPr lang="en-US" dirty="0" err="1" smtClean="0"/>
              <a:t>idősekkel</a:t>
            </a:r>
            <a:r>
              <a:rPr lang="en-US" dirty="0" smtClean="0"/>
              <a:t> </a:t>
            </a:r>
            <a:r>
              <a:rPr lang="en-US" dirty="0" err="1" smtClean="0"/>
              <a:t>törődni</a:t>
            </a:r>
            <a:r>
              <a:rPr lang="en-US" dirty="0" smtClean="0"/>
              <a:t>, </a:t>
            </a:r>
            <a:r>
              <a:rPr lang="en-US" dirty="0" err="1" smtClean="0"/>
              <a:t>úgy</a:t>
            </a:r>
            <a:r>
              <a:rPr lang="en-US" dirty="0" smtClean="0"/>
              <a:t> </a:t>
            </a:r>
            <a:r>
              <a:rPr lang="en-US" dirty="0" err="1" smtClean="0"/>
              <a:t>hogy</a:t>
            </a:r>
            <a:r>
              <a:rPr lang="en-US" dirty="0" smtClean="0"/>
              <a:t> </a:t>
            </a:r>
            <a:r>
              <a:rPr lang="en-US" dirty="0" err="1" smtClean="0"/>
              <a:t>azok</a:t>
            </a:r>
            <a:r>
              <a:rPr lang="en-US" dirty="0" smtClean="0"/>
              <a:t> </a:t>
            </a:r>
            <a:r>
              <a:rPr lang="en-US" dirty="0" err="1" smtClean="0"/>
              <a:t>az</a:t>
            </a:r>
            <a:r>
              <a:rPr lang="en-US" dirty="0" smtClean="0"/>
              <a:t> </a:t>
            </a:r>
            <a:r>
              <a:rPr lang="en-US" dirty="0" err="1" smtClean="0">
                <a:solidFill>
                  <a:schemeClr val="accent1">
                    <a:lumMod val="75000"/>
                  </a:schemeClr>
                </a:solidFill>
              </a:rPr>
              <a:t>otthonaikban</a:t>
            </a:r>
            <a:r>
              <a:rPr lang="en-US" dirty="0" smtClean="0"/>
              <a:t> </a:t>
            </a:r>
            <a:r>
              <a:rPr lang="en-US" dirty="0" err="1" smtClean="0"/>
              <a:t>maradhassanak</a:t>
            </a:r>
            <a:r>
              <a:rPr lang="en-US" dirty="0" smtClean="0"/>
              <a:t> </a:t>
            </a:r>
            <a:r>
              <a:rPr lang="en-US" dirty="0" err="1" smtClean="0"/>
              <a:t>ameddig</a:t>
            </a:r>
            <a:r>
              <a:rPr lang="en-US" dirty="0" smtClean="0"/>
              <a:t> </a:t>
            </a:r>
            <a:r>
              <a:rPr lang="en-US" dirty="0" err="1" smtClean="0"/>
              <a:t>csak</a:t>
            </a:r>
            <a:r>
              <a:rPr lang="en-US" dirty="0" smtClean="0"/>
              <a:t> </a:t>
            </a:r>
            <a:r>
              <a:rPr lang="en-US" dirty="0" err="1" smtClean="0"/>
              <a:t>lehet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622678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0"/>
            <a:ext cx="10018713" cy="1752599"/>
          </a:xfrm>
        </p:spPr>
        <p:txBody>
          <a:bodyPr/>
          <a:lstStyle/>
          <a:p>
            <a:r>
              <a:rPr lang="en-US" dirty="0" err="1" smtClean="0"/>
              <a:t>Következő</a:t>
            </a:r>
            <a:r>
              <a:rPr lang="en-US" dirty="0" smtClean="0"/>
              <a:t> </a:t>
            </a:r>
            <a:r>
              <a:rPr lang="en-US" dirty="0" err="1" smtClean="0"/>
              <a:t>lépés</a:t>
            </a:r>
            <a:r>
              <a:rPr lang="en-US" dirty="0" smtClean="0"/>
              <a:t>: </a:t>
            </a:r>
            <a:r>
              <a:rPr lang="en-US" dirty="0" err="1" smtClean="0"/>
              <a:t>tananyag</a:t>
            </a:r>
            <a:r>
              <a:rPr lang="en-US" dirty="0" smtClean="0"/>
              <a:t> </a:t>
            </a:r>
            <a:r>
              <a:rPr lang="en-US" dirty="0" err="1" smtClean="0"/>
              <a:t>fejlesztés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4310" y="1308100"/>
            <a:ext cx="10018713" cy="5041900"/>
          </a:xfrm>
        </p:spPr>
        <p:txBody>
          <a:bodyPr>
            <a:normAutofit lnSpcReduction="10000"/>
          </a:bodyPr>
          <a:lstStyle/>
          <a:p>
            <a:pPr lvl="0"/>
            <a:r>
              <a:rPr lang="hu-HU" dirty="0" smtClean="0"/>
              <a:t>Távdiagnosztikai </a:t>
            </a:r>
            <a:r>
              <a:rPr lang="hu-HU" dirty="0"/>
              <a:t>eszközök ismerete, alkalmazása</a:t>
            </a:r>
            <a:endParaRPr lang="en-US" dirty="0"/>
          </a:p>
          <a:p>
            <a:pPr lvl="0"/>
            <a:r>
              <a:rPr lang="hu-HU" dirty="0"/>
              <a:t>A különböző érzékelő-riasztó készülékek alkalmazásának ismerete</a:t>
            </a:r>
            <a:endParaRPr lang="en-US" dirty="0"/>
          </a:p>
          <a:p>
            <a:pPr lvl="0"/>
            <a:r>
              <a:rPr lang="hu-HU" dirty="0"/>
              <a:t>Az internet-szolgáltatások használata (bank, vásárlás, stb.)</a:t>
            </a:r>
            <a:endParaRPr lang="en-US" dirty="0"/>
          </a:p>
          <a:p>
            <a:pPr lvl="0"/>
            <a:r>
              <a:rPr lang="hu-HU" dirty="0"/>
              <a:t>A telekommunikációs eszközök használatának betanítása az gondozottaknak,  önkéntesek és/vagy családtagok bevonása a betanításba</a:t>
            </a:r>
            <a:endParaRPr lang="en-US" dirty="0"/>
          </a:p>
          <a:p>
            <a:pPr lvl="0"/>
            <a:r>
              <a:rPr lang="hu-HU" dirty="0"/>
              <a:t>Közösségépítés a szociális hálók segítségével az idősek egymás közötti kapcsolattartásában</a:t>
            </a:r>
            <a:endParaRPr lang="en-US" sz="4000" dirty="0"/>
          </a:p>
          <a:p>
            <a:pPr lvl="0"/>
            <a:r>
              <a:rPr lang="hu-HU" dirty="0"/>
              <a:t>A (távoli) családtagokkal való kapcsolatteremtés az alapvető infokommunikációs eszközökkel (skype, messenger, stb.) és a szociális hálókkal </a:t>
            </a:r>
            <a:endParaRPr lang="en-US" sz="4000" dirty="0"/>
          </a:p>
          <a:p>
            <a:r>
              <a:rPr lang="hu-HU" dirty="0"/>
              <a:t>Fejlett, komplex informatikai eszközök piacának ismerete (értékelő és visszacsatoló mozgásérzékelők, okos ház)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000177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 noGrp="1"/>
          </p:cNvSpPr>
          <p:nvPr>
            <p:ph idx="1"/>
          </p:nvPr>
        </p:nvSpPr>
        <p:spPr>
          <a:xfrm>
            <a:off x="1382711" y="1275645"/>
            <a:ext cx="10018713" cy="4673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4400" dirty="0" smtClean="0"/>
              <a:t>       </a:t>
            </a:r>
            <a:r>
              <a:rPr lang="en-US" sz="4400" dirty="0" err="1" smtClean="0"/>
              <a:t>Köszönöm</a:t>
            </a:r>
            <a:r>
              <a:rPr lang="en-US" sz="4400" dirty="0" smtClean="0"/>
              <a:t> a </a:t>
            </a:r>
            <a:r>
              <a:rPr lang="en-US" sz="4400" dirty="0" err="1" smtClean="0"/>
              <a:t>figyelmet</a:t>
            </a:r>
            <a:r>
              <a:rPr lang="en-US" sz="4400" dirty="0" smtClean="0"/>
              <a:t>!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1535111" y="1428045"/>
            <a:ext cx="10018713" cy="4673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endParaRPr lang="en-US" dirty="0" smtClean="0"/>
          </a:p>
        </p:txBody>
      </p:sp>
      <p:pic>
        <p:nvPicPr>
          <p:cNvPr id="7" name="Picture 6" descr="The Sidney Crosby Show: December 200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88300" y="0"/>
            <a:ext cx="4203700" cy="69398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29596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0"/>
            <a:ext cx="10018713" cy="1752599"/>
          </a:xfrm>
        </p:spPr>
        <p:txBody>
          <a:bodyPr>
            <a:normAutofit/>
          </a:bodyPr>
          <a:lstStyle/>
          <a:p>
            <a:r>
              <a:rPr lang="en-US" dirty="0"/>
              <a:t>A </a:t>
            </a:r>
            <a:r>
              <a:rPr lang="en-US" dirty="0" err="1" smtClean="0"/>
              <a:t>projekt</a:t>
            </a:r>
            <a:r>
              <a:rPr lang="en-US" dirty="0" smtClean="0"/>
              <a:t> </a:t>
            </a:r>
            <a:r>
              <a:rPr lang="en-US" dirty="0" err="1" smtClean="0"/>
              <a:t>háttere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4310" y="1603022"/>
            <a:ext cx="10018713" cy="5362221"/>
          </a:xfrm>
        </p:spPr>
        <p:txBody>
          <a:bodyPr>
            <a:normAutofit/>
          </a:bodyPr>
          <a:lstStyle/>
          <a:p>
            <a:r>
              <a:rPr lang="en-US" dirty="0" err="1"/>
              <a:t>V</a:t>
            </a:r>
            <a:r>
              <a:rPr lang="en-US" dirty="0" err="1" smtClean="0"/>
              <a:t>ilágszerte</a:t>
            </a:r>
            <a:r>
              <a:rPr lang="en-US" dirty="0" smtClean="0"/>
              <a:t> </a:t>
            </a:r>
            <a:r>
              <a:rPr lang="en-US" dirty="0" err="1"/>
              <a:t>növekszik</a:t>
            </a:r>
            <a:r>
              <a:rPr lang="en-US" dirty="0"/>
              <a:t> a </a:t>
            </a:r>
            <a:r>
              <a:rPr lang="en-US" dirty="0" err="1"/>
              <a:t>gondozásra</a:t>
            </a:r>
            <a:r>
              <a:rPr lang="en-US" dirty="0"/>
              <a:t> </a:t>
            </a:r>
            <a:r>
              <a:rPr lang="en-US" dirty="0" err="1"/>
              <a:t>szoruló</a:t>
            </a:r>
            <a:r>
              <a:rPr lang="en-US" dirty="0"/>
              <a:t> </a:t>
            </a:r>
            <a:r>
              <a:rPr lang="en-US" dirty="0" err="1"/>
              <a:t>idős</a:t>
            </a:r>
            <a:r>
              <a:rPr lang="en-US" dirty="0"/>
              <a:t> </a:t>
            </a:r>
            <a:r>
              <a:rPr lang="en-US" dirty="0" err="1" smtClean="0"/>
              <a:t>emberek</a:t>
            </a:r>
            <a:r>
              <a:rPr lang="en-US" dirty="0" smtClean="0"/>
              <a:t> </a:t>
            </a:r>
            <a:r>
              <a:rPr lang="en-US" dirty="0" err="1" smtClean="0"/>
              <a:t>létszáma</a:t>
            </a:r>
            <a:endParaRPr lang="en-US" dirty="0" smtClean="0"/>
          </a:p>
          <a:p>
            <a:r>
              <a:rPr lang="en-US" dirty="0" smtClean="0"/>
              <a:t>A </a:t>
            </a:r>
            <a:r>
              <a:rPr lang="en-US" dirty="0"/>
              <a:t>65 </a:t>
            </a:r>
            <a:r>
              <a:rPr lang="en-US" dirty="0" smtClean="0"/>
              <a:t>+   </a:t>
            </a:r>
            <a:r>
              <a:rPr lang="en-US" dirty="0" err="1" smtClean="0"/>
              <a:t>népesség</a:t>
            </a:r>
            <a:r>
              <a:rPr lang="en-US" dirty="0" smtClean="0"/>
              <a:t> </a:t>
            </a:r>
            <a:r>
              <a:rPr lang="en-US" dirty="0" err="1"/>
              <a:t>aránya</a:t>
            </a:r>
            <a:r>
              <a:rPr lang="en-US" dirty="0"/>
              <a:t> 2014-ben </a:t>
            </a:r>
            <a:r>
              <a:rPr lang="en-US" dirty="0" err="1"/>
              <a:t>elérte</a:t>
            </a:r>
            <a:r>
              <a:rPr lang="en-US" dirty="0"/>
              <a:t> 18,5%-</a:t>
            </a:r>
            <a:r>
              <a:rPr lang="en-US" dirty="0" err="1"/>
              <a:t>ot</a:t>
            </a:r>
            <a:r>
              <a:rPr lang="en-US" dirty="0"/>
              <a:t> </a:t>
            </a:r>
            <a:r>
              <a:rPr lang="en-US" dirty="0" err="1"/>
              <a:t>az</a:t>
            </a:r>
            <a:r>
              <a:rPr lang="en-US" dirty="0"/>
              <a:t> </a:t>
            </a:r>
            <a:r>
              <a:rPr lang="en-US" dirty="0" smtClean="0"/>
              <a:t>EU-ban,</a:t>
            </a:r>
          </a:p>
          <a:p>
            <a:r>
              <a:rPr lang="en-US" dirty="0" err="1" smtClean="0"/>
              <a:t>előrejelzések</a:t>
            </a:r>
            <a:r>
              <a:rPr lang="en-US" dirty="0" smtClean="0"/>
              <a:t> </a:t>
            </a:r>
            <a:r>
              <a:rPr lang="en-US" dirty="0" err="1"/>
              <a:t>szerint</a:t>
            </a:r>
            <a:r>
              <a:rPr lang="en-US" dirty="0"/>
              <a:t> </a:t>
            </a:r>
            <a:r>
              <a:rPr lang="en-US" dirty="0" smtClean="0"/>
              <a:t>2060-ra </a:t>
            </a:r>
            <a:r>
              <a:rPr lang="en-US" dirty="0" err="1" smtClean="0"/>
              <a:t>megközelíti</a:t>
            </a:r>
            <a:r>
              <a:rPr lang="en-US" dirty="0" smtClean="0"/>
              <a:t> </a:t>
            </a:r>
            <a:r>
              <a:rPr lang="en-US" dirty="0"/>
              <a:t>a 30%-</a:t>
            </a:r>
            <a:r>
              <a:rPr lang="en-US" dirty="0" err="1" smtClean="0"/>
              <a:t>ot</a:t>
            </a:r>
            <a:r>
              <a:rPr lang="en-US" dirty="0" smtClean="0"/>
              <a:t>. </a:t>
            </a:r>
          </a:p>
          <a:p>
            <a:r>
              <a:rPr lang="en-US" dirty="0" smtClean="0"/>
              <a:t>A </a:t>
            </a:r>
            <a:r>
              <a:rPr lang="en-US" dirty="0" err="1" smtClean="0"/>
              <a:t>problémák</a:t>
            </a:r>
            <a:r>
              <a:rPr lang="en-US" dirty="0" smtClean="0"/>
              <a:t> </a:t>
            </a:r>
            <a:r>
              <a:rPr lang="en-US" dirty="0" err="1"/>
              <a:t>leküzdésének</a:t>
            </a:r>
            <a:r>
              <a:rPr lang="en-US" dirty="0"/>
              <a:t> </a:t>
            </a:r>
            <a:r>
              <a:rPr lang="en-US" dirty="0" err="1" smtClean="0"/>
              <a:t>eszközei</a:t>
            </a:r>
            <a:r>
              <a:rPr lang="en-US" dirty="0" smtClean="0"/>
              <a:t> </a:t>
            </a:r>
            <a:r>
              <a:rPr lang="en-US" dirty="0" err="1" smtClean="0"/>
              <a:t>az</a:t>
            </a:r>
            <a:r>
              <a:rPr lang="en-US" dirty="0"/>
              <a:t> </a:t>
            </a:r>
            <a:r>
              <a:rPr lang="en-US" dirty="0" err="1" smtClean="0"/>
              <a:t>infokommunikációs</a:t>
            </a:r>
            <a:r>
              <a:rPr lang="en-US" dirty="0" smtClean="0"/>
              <a:t> </a:t>
            </a:r>
            <a:r>
              <a:rPr lang="en-US" dirty="0" err="1"/>
              <a:t>fejlesztések</a:t>
            </a:r>
            <a:r>
              <a:rPr lang="en-US" dirty="0"/>
              <a:t>, </a:t>
            </a:r>
            <a:r>
              <a:rPr lang="en-US" dirty="0" err="1"/>
              <a:t>az</a:t>
            </a:r>
            <a:r>
              <a:rPr lang="en-US" dirty="0"/>
              <a:t> 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IKT-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</a:rPr>
              <a:t>alapú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</a:rPr>
              <a:t>távgondozás</a:t>
            </a:r>
            <a:r>
              <a:rPr lang="en-US" dirty="0"/>
              <a:t>, </a:t>
            </a:r>
            <a:r>
              <a:rPr lang="en-US" dirty="0" err="1"/>
              <a:t>az</a:t>
            </a:r>
            <a:r>
              <a:rPr lang="en-US" dirty="0"/>
              <a:t> </a:t>
            </a:r>
            <a:r>
              <a:rPr lang="en-US" dirty="0" err="1"/>
              <a:t>idős</a:t>
            </a:r>
            <a:r>
              <a:rPr lang="en-US" dirty="0"/>
              <a:t> </a:t>
            </a:r>
            <a:r>
              <a:rPr lang="en-US" dirty="0" err="1"/>
              <a:t>emberek</a:t>
            </a:r>
            <a:r>
              <a:rPr lang="en-US" dirty="0"/>
              <a:t> </a:t>
            </a:r>
            <a:r>
              <a:rPr lang="en-US" dirty="0" err="1" smtClean="0"/>
              <a:t>életminőségének</a:t>
            </a:r>
            <a:r>
              <a:rPr lang="en-US" dirty="0"/>
              <a:t> </a:t>
            </a:r>
            <a:r>
              <a:rPr lang="en-US" dirty="0" err="1" smtClean="0"/>
              <a:t>javítását</a:t>
            </a:r>
            <a:r>
              <a:rPr lang="en-US" dirty="0"/>
              <a:t>, </a:t>
            </a:r>
            <a:r>
              <a:rPr lang="en-US" dirty="0" err="1"/>
              <a:t>az</a:t>
            </a:r>
            <a:r>
              <a:rPr lang="en-US" dirty="0"/>
              <a:t> </a:t>
            </a:r>
            <a:r>
              <a:rPr lang="en-US" dirty="0" err="1" smtClean="0"/>
              <a:t>aktív</a:t>
            </a:r>
            <a:r>
              <a:rPr lang="en-US" dirty="0" smtClean="0"/>
              <a:t> </a:t>
            </a:r>
            <a:r>
              <a:rPr lang="en-US" dirty="0" err="1"/>
              <a:t>és</a:t>
            </a:r>
            <a:r>
              <a:rPr lang="en-US" dirty="0"/>
              <a:t> </a:t>
            </a:r>
            <a:r>
              <a:rPr lang="en-US" dirty="0" err="1"/>
              <a:t>egészséges</a:t>
            </a:r>
            <a:r>
              <a:rPr lang="en-US" dirty="0"/>
              <a:t> </a:t>
            </a:r>
            <a:r>
              <a:rPr lang="en-US" dirty="0" err="1"/>
              <a:t>idősödést</a:t>
            </a:r>
            <a:r>
              <a:rPr lang="en-US" dirty="0"/>
              <a:t>, </a:t>
            </a:r>
            <a:r>
              <a:rPr lang="en-US" dirty="0" err="1"/>
              <a:t>életvitelt</a:t>
            </a:r>
            <a:r>
              <a:rPr lang="en-US" dirty="0"/>
              <a:t> </a:t>
            </a:r>
            <a:r>
              <a:rPr lang="en-US" dirty="0" err="1"/>
              <a:t>támogató</a:t>
            </a:r>
            <a:r>
              <a:rPr lang="en-US" dirty="0"/>
              <a:t> IKT-</a:t>
            </a:r>
            <a:r>
              <a:rPr lang="en-US" dirty="0" err="1"/>
              <a:t>alapú</a:t>
            </a:r>
            <a:r>
              <a:rPr lang="en-US" dirty="0"/>
              <a:t> </a:t>
            </a:r>
            <a:r>
              <a:rPr lang="en-US" dirty="0" err="1" smtClean="0"/>
              <a:t>megoldások</a:t>
            </a:r>
            <a:endParaRPr lang="en-US" dirty="0" smtClean="0"/>
          </a:p>
          <a:p>
            <a:r>
              <a:rPr lang="en-US" dirty="0" err="1" smtClean="0"/>
              <a:t>elterjedés</a:t>
            </a:r>
            <a:r>
              <a:rPr lang="en-US" dirty="0" smtClean="0"/>
              <a:t> </a:t>
            </a:r>
            <a:r>
              <a:rPr lang="en-US" dirty="0" err="1" smtClean="0"/>
              <a:t>gátja</a:t>
            </a:r>
            <a:r>
              <a:rPr lang="en-US" dirty="0" smtClean="0"/>
              <a:t>: </a:t>
            </a:r>
            <a:r>
              <a:rPr lang="en-US" dirty="0" err="1" smtClean="0">
                <a:solidFill>
                  <a:schemeClr val="accent1">
                    <a:lumMod val="75000"/>
                  </a:schemeClr>
                </a:solidFill>
              </a:rPr>
              <a:t>szakértelem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</a:rPr>
              <a:t>hiánya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19404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A </a:t>
            </a:r>
            <a:r>
              <a:rPr lang="en-US" dirty="0" err="1" smtClean="0"/>
              <a:t>projekt</a:t>
            </a:r>
            <a:r>
              <a:rPr lang="en-US" dirty="0" smtClean="0"/>
              <a:t> </a:t>
            </a:r>
            <a:r>
              <a:rPr lang="en-US" dirty="0" err="1" smtClean="0"/>
              <a:t>célja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4310" y="2666999"/>
            <a:ext cx="10018713" cy="3495806"/>
          </a:xfrm>
        </p:spPr>
        <p:txBody>
          <a:bodyPr>
            <a:normAutofit fontScale="62500" lnSpcReduction="20000"/>
          </a:bodyPr>
          <a:lstStyle/>
          <a:p>
            <a:pPr marL="0" indent="0">
              <a:lnSpc>
                <a:spcPct val="170000"/>
              </a:lnSpc>
              <a:buNone/>
            </a:pPr>
            <a:r>
              <a:rPr lang="en-US" sz="3800" dirty="0" err="1" smtClean="0">
                <a:solidFill>
                  <a:schemeClr val="accent1">
                    <a:lumMod val="75000"/>
                  </a:schemeClr>
                </a:solidFill>
              </a:rPr>
              <a:t>Gyakorlat</a:t>
            </a:r>
            <a:r>
              <a:rPr lang="en-US" sz="38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3800" dirty="0" err="1">
                <a:solidFill>
                  <a:schemeClr val="accent1">
                    <a:lumMod val="75000"/>
                  </a:schemeClr>
                </a:solidFill>
              </a:rPr>
              <a:t>orientált</a:t>
            </a:r>
            <a:r>
              <a:rPr lang="en-US" sz="3800" dirty="0"/>
              <a:t>, </a:t>
            </a:r>
            <a:r>
              <a:rPr lang="en-US" sz="3800" dirty="0" err="1"/>
              <a:t>modul-rendszerű</a:t>
            </a:r>
            <a:r>
              <a:rPr lang="en-US" sz="3800" dirty="0"/>
              <a:t>, </a:t>
            </a:r>
            <a:r>
              <a:rPr lang="en-US" sz="3800" dirty="0" err="1" smtClean="0"/>
              <a:t>kompetencia-alapú</a:t>
            </a:r>
            <a:r>
              <a:rPr lang="en-US" sz="3800" dirty="0" smtClean="0"/>
              <a:t> </a:t>
            </a:r>
            <a:r>
              <a:rPr lang="en-US" sz="3800" dirty="0" smtClean="0">
                <a:solidFill>
                  <a:schemeClr val="accent1">
                    <a:lumMod val="75000"/>
                  </a:schemeClr>
                </a:solidFill>
              </a:rPr>
              <a:t>TOVÁBBKÉPZÉSI PROGRAM </a:t>
            </a:r>
            <a:r>
              <a:rPr lang="en-US" sz="3800" dirty="0" err="1" smtClean="0"/>
              <a:t>kidolgozása</a:t>
            </a:r>
            <a:r>
              <a:rPr lang="en-US" sz="3800" dirty="0" smtClean="0"/>
              <a:t> </a:t>
            </a:r>
            <a:r>
              <a:rPr lang="en-US" sz="3800" dirty="0"/>
              <a:t>a </a:t>
            </a:r>
            <a:r>
              <a:rPr lang="en-US" sz="3800" dirty="0" err="1"/>
              <a:t>szakképzés</a:t>
            </a:r>
            <a:r>
              <a:rPr lang="en-US" sz="3800" dirty="0"/>
              <a:t> </a:t>
            </a:r>
            <a:r>
              <a:rPr lang="en-US" sz="3800" dirty="0" err="1"/>
              <a:t>számára</a:t>
            </a:r>
            <a:r>
              <a:rPr lang="en-US" sz="3800" dirty="0"/>
              <a:t>, </a:t>
            </a:r>
            <a:r>
              <a:rPr lang="en-US" sz="3800" dirty="0" err="1" smtClean="0"/>
              <a:t>amely</a:t>
            </a:r>
            <a:r>
              <a:rPr lang="en-US" sz="3800" dirty="0"/>
              <a:t> </a:t>
            </a:r>
            <a:r>
              <a:rPr lang="en-US" sz="3800" dirty="0" smtClean="0"/>
              <a:t>a </a:t>
            </a:r>
            <a:r>
              <a:rPr lang="en-US" sz="3800" dirty="0" err="1"/>
              <a:t>résztvevőket</a:t>
            </a:r>
            <a:r>
              <a:rPr lang="en-US" sz="3800" dirty="0"/>
              <a:t> </a:t>
            </a:r>
            <a:r>
              <a:rPr lang="en-US" sz="3800" dirty="0" err="1" smtClean="0"/>
              <a:t>felkészíti</a:t>
            </a:r>
            <a:r>
              <a:rPr lang="en-US" sz="3800" dirty="0" smtClean="0"/>
              <a:t> </a:t>
            </a:r>
            <a:r>
              <a:rPr lang="en-US" sz="3800" dirty="0" err="1"/>
              <a:t>az</a:t>
            </a:r>
            <a:r>
              <a:rPr lang="en-US" sz="3800" dirty="0"/>
              <a:t> </a:t>
            </a:r>
            <a:r>
              <a:rPr lang="en-US" sz="3800" dirty="0" err="1"/>
              <a:t>idős</a:t>
            </a:r>
            <a:r>
              <a:rPr lang="en-US" sz="3800" dirty="0"/>
              <a:t> </a:t>
            </a:r>
            <a:r>
              <a:rPr lang="en-US" sz="3800" dirty="0" err="1" smtClean="0"/>
              <a:t>emberek</a:t>
            </a:r>
            <a:r>
              <a:rPr lang="en-US" sz="3800" dirty="0" smtClean="0"/>
              <a:t> </a:t>
            </a:r>
            <a:r>
              <a:rPr lang="en-US" sz="3800" dirty="0" smtClean="0">
                <a:sym typeface="Webdings" panose="05030102010509060703" pitchFamily="18" charset="2"/>
              </a:rPr>
              <a:t></a:t>
            </a:r>
            <a:r>
              <a:rPr lang="en-US" sz="3800" dirty="0" smtClean="0"/>
              <a:t> </a:t>
            </a:r>
            <a:r>
              <a:rPr lang="en-US" sz="3800" dirty="0" err="1" smtClean="0">
                <a:solidFill>
                  <a:schemeClr val="accent1">
                    <a:lumMod val="75000"/>
                  </a:schemeClr>
                </a:solidFill>
              </a:rPr>
              <a:t>otthonába</a:t>
            </a:r>
            <a:r>
              <a:rPr lang="en-US" sz="38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3800" dirty="0" err="1" smtClean="0">
                <a:solidFill>
                  <a:schemeClr val="accent1">
                    <a:lumMod val="75000"/>
                  </a:schemeClr>
                </a:solidFill>
              </a:rPr>
              <a:t>telepített</a:t>
            </a:r>
            <a:r>
              <a:rPr lang="en-US" sz="38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3800" dirty="0"/>
              <a:t>, </a:t>
            </a:r>
            <a:r>
              <a:rPr lang="en-US" sz="3800" dirty="0" err="1" smtClean="0"/>
              <a:t>életfunkciók</a:t>
            </a:r>
            <a:r>
              <a:rPr lang="en-US" sz="3800" dirty="0" smtClean="0"/>
              <a:t> </a:t>
            </a:r>
            <a:r>
              <a:rPr lang="en-US" sz="3800" dirty="0" err="1" smtClean="0"/>
              <a:t>megfigyelésére</a:t>
            </a:r>
            <a:r>
              <a:rPr lang="en-US" sz="3800" dirty="0" smtClean="0"/>
              <a:t>, </a:t>
            </a:r>
            <a:r>
              <a:rPr lang="en-US" sz="3800" dirty="0">
                <a:sym typeface="Webdings" panose="05030102010509060703" pitchFamily="18" charset="2"/>
              </a:rPr>
              <a:t></a:t>
            </a:r>
            <a:r>
              <a:rPr lang="en-US" sz="3800" dirty="0" err="1" smtClean="0"/>
              <a:t>riasztásra</a:t>
            </a:r>
            <a:r>
              <a:rPr lang="en-US" sz="3800" dirty="0" smtClean="0"/>
              <a:t> </a:t>
            </a:r>
            <a:r>
              <a:rPr lang="en-US" sz="3800" dirty="0" err="1"/>
              <a:t>alkalmas</a:t>
            </a:r>
            <a:r>
              <a:rPr lang="en-US" sz="3800" dirty="0"/>
              <a:t> </a:t>
            </a:r>
            <a:r>
              <a:rPr lang="en-US" sz="3800" dirty="0" err="1">
                <a:solidFill>
                  <a:schemeClr val="accent1">
                    <a:lumMod val="75000"/>
                  </a:schemeClr>
                </a:solidFill>
              </a:rPr>
              <a:t>okos</a:t>
            </a:r>
            <a:r>
              <a:rPr lang="en-US" sz="38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3800" dirty="0" err="1">
                <a:solidFill>
                  <a:schemeClr val="accent1">
                    <a:lumMod val="75000"/>
                  </a:schemeClr>
                </a:solidFill>
              </a:rPr>
              <a:t>eszközök</a:t>
            </a:r>
            <a:r>
              <a:rPr lang="en-US" sz="3800" dirty="0"/>
              <a:t>, </a:t>
            </a:r>
            <a:r>
              <a:rPr lang="en-US" sz="3800" dirty="0" err="1"/>
              <a:t>és</a:t>
            </a:r>
            <a:r>
              <a:rPr lang="en-US" sz="3800" dirty="0"/>
              <a:t> </a:t>
            </a:r>
            <a:r>
              <a:rPr lang="en-US" sz="3800" dirty="0" err="1"/>
              <a:t>az</a:t>
            </a:r>
            <a:r>
              <a:rPr lang="en-US" sz="3800" dirty="0"/>
              <a:t> </a:t>
            </a:r>
            <a:r>
              <a:rPr lang="en-US" sz="3800" dirty="0" err="1"/>
              <a:t>önálló</a:t>
            </a:r>
            <a:r>
              <a:rPr lang="en-US" sz="3800" dirty="0"/>
              <a:t> </a:t>
            </a:r>
            <a:r>
              <a:rPr lang="en-US" sz="3800" dirty="0" err="1"/>
              <a:t>életvitelt</a:t>
            </a:r>
            <a:r>
              <a:rPr lang="en-US" sz="3800" dirty="0"/>
              <a:t> </a:t>
            </a:r>
            <a:r>
              <a:rPr lang="en-US" sz="3800" dirty="0" err="1"/>
              <a:t>elősegítő</a:t>
            </a:r>
            <a:r>
              <a:rPr lang="en-US" sz="3800" dirty="0"/>
              <a:t>, </a:t>
            </a:r>
            <a:r>
              <a:rPr lang="en-US" sz="3800" dirty="0" err="1"/>
              <a:t>interneten</a:t>
            </a:r>
            <a:r>
              <a:rPr lang="en-US" sz="3800" dirty="0"/>
              <a:t> </a:t>
            </a:r>
            <a:r>
              <a:rPr lang="en-US" sz="3800" dirty="0" err="1"/>
              <a:t>keresztü</a:t>
            </a:r>
            <a:r>
              <a:rPr lang="en-US" sz="3800" dirty="0" err="1" smtClean="0"/>
              <a:t>likapcsolatteremtést</a:t>
            </a:r>
            <a:r>
              <a:rPr lang="en-US" sz="3800" dirty="0"/>
              <a:t>, </a:t>
            </a:r>
            <a:r>
              <a:rPr lang="en-US" sz="3800" dirty="0" err="1"/>
              <a:t>kommunikációt</a:t>
            </a:r>
            <a:r>
              <a:rPr lang="en-US" sz="3800" dirty="0"/>
              <a:t>, </a:t>
            </a:r>
            <a:r>
              <a:rPr lang="en-US" sz="3800" dirty="0" err="1"/>
              <a:t>tanulást</a:t>
            </a:r>
            <a:r>
              <a:rPr lang="en-US" sz="3800" dirty="0"/>
              <a:t> </a:t>
            </a:r>
            <a:r>
              <a:rPr lang="en-US" sz="3800" dirty="0" err="1"/>
              <a:t>támogató</a:t>
            </a:r>
            <a:r>
              <a:rPr lang="en-US" sz="3800" dirty="0"/>
              <a:t> IKT </a:t>
            </a:r>
            <a:r>
              <a:rPr lang="en-US" sz="3800" dirty="0" err="1"/>
              <a:t>rendszerek</a:t>
            </a:r>
            <a:r>
              <a:rPr lang="en-US" sz="3800" dirty="0"/>
              <a:t> </a:t>
            </a:r>
            <a:r>
              <a:rPr lang="en-US" sz="3800" dirty="0" err="1" smtClean="0">
                <a:solidFill>
                  <a:schemeClr val="accent1">
                    <a:lumMod val="75000"/>
                  </a:schemeClr>
                </a:solidFill>
              </a:rPr>
              <a:t>hatékony</a:t>
            </a:r>
            <a:r>
              <a:rPr lang="en-US" sz="38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3800" dirty="0" err="1" smtClean="0">
                <a:solidFill>
                  <a:schemeClr val="accent1">
                    <a:lumMod val="75000"/>
                  </a:schemeClr>
                </a:solidFill>
              </a:rPr>
              <a:t>alkalmazásá</a:t>
            </a:r>
            <a:r>
              <a:rPr lang="en-US" sz="3800" dirty="0" err="1" smtClean="0"/>
              <a:t>ra</a:t>
            </a:r>
            <a:r>
              <a:rPr lang="en-US" sz="3800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23084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110067"/>
            <a:ext cx="10018713" cy="1752599"/>
          </a:xfrm>
        </p:spPr>
        <p:txBody>
          <a:bodyPr>
            <a:normAutofit/>
          </a:bodyPr>
          <a:lstStyle/>
          <a:p>
            <a:r>
              <a:rPr lang="en-US" dirty="0" err="1"/>
              <a:t>Célcsoportok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4311" y="1899354"/>
            <a:ext cx="10018713" cy="4377268"/>
          </a:xfrm>
        </p:spPr>
        <p:txBody>
          <a:bodyPr>
            <a:normAutofit fontScale="92500" lnSpcReduction="10000"/>
          </a:bodyPr>
          <a:lstStyle/>
          <a:p>
            <a:endParaRPr lang="en-US" dirty="0"/>
          </a:p>
          <a:p>
            <a:pPr marL="365760" indent="-256032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</a:pPr>
            <a:r>
              <a:rPr lang="en-US" sz="2900" dirty="0" err="1"/>
              <a:t>s</a:t>
            </a:r>
            <a:r>
              <a:rPr lang="en-US" sz="2900" dirty="0" err="1" smtClean="0"/>
              <a:t>zociális</a:t>
            </a:r>
            <a:r>
              <a:rPr lang="en-US" sz="2900" dirty="0" smtClean="0"/>
              <a:t> </a:t>
            </a:r>
            <a:r>
              <a:rPr lang="en-US" sz="2900" dirty="0" err="1" smtClean="0"/>
              <a:t>szakmákban</a:t>
            </a:r>
            <a:r>
              <a:rPr lang="en-US" sz="2900" dirty="0" smtClean="0"/>
              <a:t> </a:t>
            </a:r>
            <a:r>
              <a:rPr lang="en-US" sz="2900" dirty="0" err="1" smtClean="0"/>
              <a:t>szakképzésben</a:t>
            </a:r>
            <a:r>
              <a:rPr lang="en-US" sz="2900" dirty="0" smtClean="0"/>
              <a:t> </a:t>
            </a:r>
            <a:r>
              <a:rPr lang="en-US" sz="2900" dirty="0" err="1"/>
              <a:t>tanuló</a:t>
            </a:r>
            <a:r>
              <a:rPr lang="en-US" sz="2900" dirty="0"/>
              <a:t> </a:t>
            </a:r>
            <a:r>
              <a:rPr lang="en-US" sz="2900" dirty="0" err="1">
                <a:solidFill>
                  <a:schemeClr val="accent1">
                    <a:lumMod val="50000"/>
                  </a:schemeClr>
                </a:solidFill>
              </a:rPr>
              <a:t>diákok</a:t>
            </a:r>
            <a:r>
              <a:rPr lang="en-US" sz="2900" dirty="0" smtClean="0"/>
              <a:t>,</a:t>
            </a:r>
          </a:p>
          <a:p>
            <a:pPr marL="365760" indent="-256032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</a:pPr>
            <a:endParaRPr lang="en-US" sz="2900" dirty="0"/>
          </a:p>
          <a:p>
            <a:pPr marL="365760" indent="-256032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</a:pPr>
            <a:r>
              <a:rPr lang="en-US" sz="2900" dirty="0" smtClean="0"/>
              <a:t>a </a:t>
            </a:r>
            <a:r>
              <a:rPr lang="en-US" sz="2900" dirty="0" err="1"/>
              <a:t>szociális</a:t>
            </a:r>
            <a:r>
              <a:rPr lang="en-US" sz="2900" dirty="0"/>
              <a:t> </a:t>
            </a:r>
            <a:r>
              <a:rPr lang="en-US" sz="2900" dirty="0" err="1"/>
              <a:t>gondozás</a:t>
            </a:r>
            <a:r>
              <a:rPr lang="en-US" sz="2900" dirty="0"/>
              <a:t> </a:t>
            </a:r>
            <a:r>
              <a:rPr lang="en-US" sz="2900" dirty="0" err="1"/>
              <a:t>területén</a:t>
            </a:r>
            <a:r>
              <a:rPr lang="en-US" sz="2900" dirty="0"/>
              <a:t> </a:t>
            </a:r>
            <a:r>
              <a:rPr lang="en-US" sz="2900" dirty="0" err="1"/>
              <a:t>dolgozó</a:t>
            </a:r>
            <a:r>
              <a:rPr lang="en-US" sz="2900" dirty="0"/>
              <a:t> </a:t>
            </a:r>
            <a:r>
              <a:rPr lang="en-US" sz="2900" dirty="0" err="1">
                <a:solidFill>
                  <a:schemeClr val="accent1">
                    <a:lumMod val="50000"/>
                  </a:schemeClr>
                </a:solidFill>
              </a:rPr>
              <a:t>szakemberek</a:t>
            </a:r>
            <a:r>
              <a:rPr lang="en-US" sz="2900" dirty="0" smtClean="0"/>
              <a:t>,</a:t>
            </a:r>
          </a:p>
          <a:p>
            <a:pPr marL="365760" indent="-256032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</a:pPr>
            <a:endParaRPr lang="en-US" sz="2900" dirty="0"/>
          </a:p>
          <a:p>
            <a:pPr marL="365760" indent="-256032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</a:pPr>
            <a:r>
              <a:rPr lang="en-US" sz="2900" dirty="0" smtClean="0"/>
              <a:t>a </a:t>
            </a:r>
            <a:r>
              <a:rPr lang="en-US" sz="2900" dirty="0" err="1"/>
              <a:t>hosszú</a:t>
            </a:r>
            <a:r>
              <a:rPr lang="en-US" sz="2900" dirty="0"/>
              <a:t> </a:t>
            </a:r>
            <a:r>
              <a:rPr lang="en-US" sz="2900" dirty="0" err="1"/>
              <a:t>távú</a:t>
            </a:r>
            <a:r>
              <a:rPr lang="en-US" sz="2900" dirty="0"/>
              <a:t> </a:t>
            </a:r>
            <a:r>
              <a:rPr lang="en-US" sz="2900" dirty="0" err="1"/>
              <a:t>idősgondozásba</a:t>
            </a:r>
            <a:r>
              <a:rPr lang="en-US" sz="2900" dirty="0"/>
              <a:t> </a:t>
            </a:r>
            <a:r>
              <a:rPr lang="en-US" sz="2900" dirty="0" err="1"/>
              <a:t>bevont</a:t>
            </a:r>
            <a:r>
              <a:rPr lang="en-US" sz="2900" dirty="0"/>
              <a:t> </a:t>
            </a:r>
            <a:r>
              <a:rPr lang="en-US" sz="2900" dirty="0" err="1">
                <a:solidFill>
                  <a:schemeClr val="accent1">
                    <a:lumMod val="50000"/>
                  </a:schemeClr>
                </a:solidFill>
              </a:rPr>
              <a:t>informális</a:t>
            </a:r>
            <a:r>
              <a:rPr lang="en-US" sz="29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2900" dirty="0" err="1">
                <a:solidFill>
                  <a:schemeClr val="accent1">
                    <a:lumMod val="50000"/>
                  </a:schemeClr>
                </a:solidFill>
              </a:rPr>
              <a:t>gondozók</a:t>
            </a:r>
            <a:r>
              <a:rPr lang="en-US" sz="2900" dirty="0"/>
              <a:t>, </a:t>
            </a:r>
            <a:r>
              <a:rPr lang="en-US" sz="2900" dirty="0" err="1"/>
              <a:t>családtagok</a:t>
            </a:r>
            <a:r>
              <a:rPr lang="en-US" sz="2900" dirty="0" smtClean="0"/>
              <a:t>,</a:t>
            </a:r>
          </a:p>
          <a:p>
            <a:pPr marL="365760" indent="-256032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</a:pPr>
            <a:endParaRPr lang="en-US" sz="2900" dirty="0"/>
          </a:p>
          <a:p>
            <a:pPr marL="365760" indent="-256032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</a:pPr>
            <a:r>
              <a:rPr lang="en-US" sz="2900" dirty="0" err="1" smtClean="0"/>
              <a:t>rokon</a:t>
            </a:r>
            <a:r>
              <a:rPr lang="en-US" sz="2900" dirty="0" smtClean="0"/>
              <a:t> </a:t>
            </a:r>
            <a:r>
              <a:rPr lang="en-US" sz="2900" dirty="0" err="1"/>
              <a:t>szakterületeken</a:t>
            </a:r>
            <a:r>
              <a:rPr lang="en-US" sz="2900" dirty="0"/>
              <a:t> </a:t>
            </a:r>
            <a:r>
              <a:rPr lang="en-US" sz="2900" dirty="0" err="1"/>
              <a:t>nyugdíjba</a:t>
            </a:r>
            <a:r>
              <a:rPr lang="en-US" sz="2900" dirty="0"/>
              <a:t> </a:t>
            </a:r>
            <a:r>
              <a:rPr lang="en-US" sz="2900" dirty="0" err="1"/>
              <a:t>vonult</a:t>
            </a:r>
            <a:r>
              <a:rPr lang="en-US" sz="2900" dirty="0"/>
              <a:t> </a:t>
            </a:r>
            <a:r>
              <a:rPr lang="en-US" sz="2900" dirty="0" err="1" smtClean="0"/>
              <a:t>aktív</a:t>
            </a:r>
            <a:r>
              <a:rPr lang="en-US" sz="2900" dirty="0" smtClean="0"/>
              <a:t> </a:t>
            </a:r>
            <a:r>
              <a:rPr lang="en-US" sz="2900" dirty="0" err="1"/>
              <a:t>és</a:t>
            </a:r>
            <a:r>
              <a:rPr lang="en-US" sz="2900" dirty="0"/>
              <a:t> </a:t>
            </a:r>
            <a:r>
              <a:rPr lang="en-US" sz="2900" dirty="0" err="1"/>
              <a:t>munkaképes</a:t>
            </a:r>
            <a:r>
              <a:rPr lang="en-US" sz="2900" dirty="0"/>
              <a:t> </a:t>
            </a:r>
            <a:r>
              <a:rPr lang="en-US" sz="2900" dirty="0">
                <a:solidFill>
                  <a:schemeClr val="accent1">
                    <a:lumMod val="50000"/>
                  </a:schemeClr>
                </a:solidFill>
              </a:rPr>
              <a:t>(„</a:t>
            </a:r>
            <a:r>
              <a:rPr lang="en-US" sz="2900" dirty="0" err="1" smtClean="0">
                <a:solidFill>
                  <a:schemeClr val="accent1">
                    <a:lumMod val="50000"/>
                  </a:schemeClr>
                </a:solidFill>
              </a:rPr>
              <a:t>fiatal</a:t>
            </a:r>
            <a:r>
              <a:rPr lang="en-US" sz="2900" dirty="0">
                <a:solidFill>
                  <a:schemeClr val="accent1">
                    <a:lumMod val="50000"/>
                  </a:schemeClr>
                </a:solidFill>
              </a:rPr>
              <a:t>”) </a:t>
            </a:r>
            <a:r>
              <a:rPr lang="en-US" sz="2900" dirty="0" err="1" smtClean="0">
                <a:solidFill>
                  <a:schemeClr val="accent1">
                    <a:lumMod val="50000"/>
                  </a:schemeClr>
                </a:solidFill>
              </a:rPr>
              <a:t>idősek</a:t>
            </a:r>
            <a:endParaRPr lang="en-US" sz="2900" dirty="0">
              <a:solidFill>
                <a:schemeClr val="accent1">
                  <a:lumMod val="50000"/>
                </a:schemeClr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13490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97200" y="8467"/>
            <a:ext cx="10018713" cy="1752599"/>
          </a:xfrm>
        </p:spPr>
        <p:txBody>
          <a:bodyPr>
            <a:normAutofit/>
          </a:bodyPr>
          <a:lstStyle/>
          <a:p>
            <a:r>
              <a:rPr lang="en-US" dirty="0" err="1"/>
              <a:t>Partnerek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97200" y="1944510"/>
            <a:ext cx="10018713" cy="3846690"/>
          </a:xfrm>
        </p:spPr>
        <p:txBody>
          <a:bodyPr>
            <a:noAutofit/>
          </a:bodyPr>
          <a:lstStyle/>
          <a:p>
            <a:pPr marL="365760" indent="-256032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</a:pPr>
            <a:r>
              <a:rPr lang="en-US" sz="2700" dirty="0" smtClean="0"/>
              <a:t>Prompt-H </a:t>
            </a:r>
            <a:r>
              <a:rPr lang="en-US" sz="2700" dirty="0" err="1" smtClean="0"/>
              <a:t>Kft</a:t>
            </a:r>
            <a:r>
              <a:rPr lang="en-US" sz="2700" dirty="0" smtClean="0"/>
              <a:t>. </a:t>
            </a:r>
            <a:endParaRPr lang="en-US" sz="2700" dirty="0"/>
          </a:p>
          <a:p>
            <a:pPr marL="365760" indent="-256032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</a:pPr>
            <a:r>
              <a:rPr lang="en-US" sz="2700" dirty="0" err="1" smtClean="0"/>
              <a:t>Számalk-Szalézi</a:t>
            </a:r>
            <a:r>
              <a:rPr lang="en-US" sz="2700" dirty="0" smtClean="0"/>
              <a:t> </a:t>
            </a:r>
            <a:r>
              <a:rPr lang="en-US" sz="2700" dirty="0" err="1"/>
              <a:t>Szakgimnázium</a:t>
            </a:r>
            <a:endParaRPr lang="en-US" sz="2700" dirty="0"/>
          </a:p>
          <a:p>
            <a:pPr marL="365760" indent="-256032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</a:pPr>
            <a:r>
              <a:rPr lang="en-US" sz="2700" dirty="0" err="1" smtClean="0"/>
              <a:t>Veszprémi</a:t>
            </a:r>
            <a:r>
              <a:rPr lang="en-US" sz="2700" dirty="0" smtClean="0"/>
              <a:t> SZC </a:t>
            </a:r>
            <a:r>
              <a:rPr lang="en-US" sz="2700" dirty="0" err="1" smtClean="0"/>
              <a:t>Öveges</a:t>
            </a:r>
            <a:r>
              <a:rPr lang="en-US" sz="2700" dirty="0" smtClean="0"/>
              <a:t> </a:t>
            </a:r>
            <a:r>
              <a:rPr lang="en-US" sz="2700" dirty="0" err="1" smtClean="0"/>
              <a:t>József</a:t>
            </a:r>
            <a:r>
              <a:rPr lang="en-US" sz="2700" dirty="0" smtClean="0"/>
              <a:t> </a:t>
            </a:r>
            <a:r>
              <a:rPr lang="en-US" sz="2700" dirty="0" err="1" smtClean="0"/>
              <a:t>Szakgimnáziuma</a:t>
            </a:r>
            <a:r>
              <a:rPr lang="en-US" sz="2700" dirty="0" smtClean="0"/>
              <a:t>, </a:t>
            </a:r>
            <a:r>
              <a:rPr lang="en-US" sz="2700" dirty="0" err="1" smtClean="0"/>
              <a:t>Szakközépiskolája</a:t>
            </a:r>
            <a:r>
              <a:rPr lang="en-US" sz="2700" dirty="0" smtClean="0"/>
              <a:t> </a:t>
            </a:r>
            <a:r>
              <a:rPr lang="en-US" sz="2700" dirty="0" err="1" smtClean="0"/>
              <a:t>és</a:t>
            </a:r>
            <a:r>
              <a:rPr lang="en-US" sz="2700" dirty="0" smtClean="0"/>
              <a:t> </a:t>
            </a:r>
            <a:r>
              <a:rPr lang="en-US" sz="2700" dirty="0" err="1" smtClean="0"/>
              <a:t>Kollégiuma</a:t>
            </a:r>
            <a:endParaRPr lang="en-US" sz="2700" dirty="0"/>
          </a:p>
          <a:p>
            <a:pPr marL="365760" indent="-256032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</a:pPr>
            <a:r>
              <a:rPr lang="en-US" sz="2700" dirty="0" smtClean="0"/>
              <a:t>Universidad </a:t>
            </a:r>
            <a:r>
              <a:rPr lang="en-US" sz="2700" dirty="0" err="1"/>
              <a:t>Europea</a:t>
            </a:r>
            <a:r>
              <a:rPr lang="en-US" sz="2700" dirty="0"/>
              <a:t> de Madrid SL (</a:t>
            </a:r>
            <a:r>
              <a:rPr lang="en-US" sz="2700" dirty="0" err="1"/>
              <a:t>Spanyolország</a:t>
            </a:r>
            <a:r>
              <a:rPr lang="en-US" sz="2700" dirty="0"/>
              <a:t>)</a:t>
            </a:r>
          </a:p>
          <a:p>
            <a:pPr marL="365760" indent="-256032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</a:pPr>
            <a:r>
              <a:rPr lang="en-US" sz="2700" dirty="0" smtClean="0"/>
              <a:t>Aston </a:t>
            </a:r>
            <a:r>
              <a:rPr lang="en-US" sz="2700" dirty="0"/>
              <a:t>University </a:t>
            </a:r>
            <a:r>
              <a:rPr lang="en-US" sz="2700" dirty="0" smtClean="0"/>
              <a:t>(</a:t>
            </a:r>
            <a:r>
              <a:rPr lang="en-US" sz="2700" dirty="0" err="1" smtClean="0"/>
              <a:t>Egyesült</a:t>
            </a:r>
            <a:r>
              <a:rPr lang="en-US" sz="2700" dirty="0" smtClean="0"/>
              <a:t> </a:t>
            </a:r>
            <a:r>
              <a:rPr lang="en-US" sz="2700" dirty="0" err="1" smtClean="0"/>
              <a:t>Királyság</a:t>
            </a:r>
            <a:r>
              <a:rPr lang="en-US" sz="2700" dirty="0" smtClean="0"/>
              <a:t>)</a:t>
            </a:r>
            <a:endParaRPr lang="en-US" sz="2700" dirty="0"/>
          </a:p>
          <a:p>
            <a:pPr marL="365760" indent="-256032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</a:pPr>
            <a:r>
              <a:rPr lang="en-US" sz="2700" dirty="0" smtClean="0"/>
              <a:t>The </a:t>
            </a:r>
            <a:r>
              <a:rPr lang="en-US" sz="2700" dirty="0"/>
              <a:t>Irish Computer Society (</a:t>
            </a:r>
            <a:r>
              <a:rPr lang="en-US" sz="2700" dirty="0" err="1"/>
              <a:t>Írország</a:t>
            </a:r>
            <a:r>
              <a:rPr lang="en-US" sz="2700" dirty="0"/>
              <a:t>)</a:t>
            </a:r>
          </a:p>
          <a:p>
            <a:pPr marL="365760" indent="-256032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</a:pPr>
            <a:r>
              <a:rPr lang="en-US" sz="2700" dirty="0" err="1" smtClean="0"/>
              <a:t>Guimel</a:t>
            </a:r>
            <a:r>
              <a:rPr lang="en-US" sz="2700" dirty="0" smtClean="0"/>
              <a:t> </a:t>
            </a:r>
            <a:r>
              <a:rPr lang="en-US" sz="2700" dirty="0"/>
              <a:t>Society (</a:t>
            </a:r>
            <a:r>
              <a:rPr lang="en-US" sz="2700" dirty="0" err="1"/>
              <a:t>Franciaország</a:t>
            </a:r>
            <a:r>
              <a:rPr lang="en-US" sz="2700" dirty="0"/>
              <a:t>)</a:t>
            </a:r>
          </a:p>
          <a:p>
            <a:pPr marL="365760" indent="-256032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</a:pPr>
            <a:r>
              <a:rPr lang="en-US" sz="2700" dirty="0" err="1" smtClean="0"/>
              <a:t>Corvus</a:t>
            </a:r>
            <a:r>
              <a:rPr lang="en-US" sz="2700" dirty="0" smtClean="0"/>
              <a:t> </a:t>
            </a:r>
            <a:r>
              <a:rPr lang="en-US" sz="2700" dirty="0" err="1"/>
              <a:t>Oktatási</a:t>
            </a:r>
            <a:r>
              <a:rPr lang="en-US" sz="2700" dirty="0"/>
              <a:t> </a:t>
            </a:r>
            <a:r>
              <a:rPr lang="en-US" sz="2700" dirty="0" err="1" smtClean="0"/>
              <a:t>és</a:t>
            </a:r>
            <a:r>
              <a:rPr lang="en-US" sz="2700" dirty="0" smtClean="0"/>
              <a:t> </a:t>
            </a:r>
            <a:r>
              <a:rPr lang="en-US" sz="2700" dirty="0" err="1" smtClean="0"/>
              <a:t>Szolgáltató</a:t>
            </a:r>
            <a:r>
              <a:rPr lang="en-US" sz="2700" dirty="0" smtClean="0"/>
              <a:t> </a:t>
            </a:r>
            <a:r>
              <a:rPr lang="en-US" sz="2700" dirty="0" err="1" smtClean="0"/>
              <a:t>Kft</a:t>
            </a:r>
            <a:r>
              <a:rPr lang="en-US" sz="27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32750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5911" y="-2822"/>
            <a:ext cx="10018713" cy="1752599"/>
          </a:xfrm>
        </p:spPr>
        <p:txBody>
          <a:bodyPr>
            <a:normAutofit/>
          </a:bodyPr>
          <a:lstStyle/>
          <a:p>
            <a:r>
              <a:rPr lang="en-US" dirty="0" err="1"/>
              <a:t>Mérföldkövek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4311" y="1193772"/>
            <a:ext cx="10018713" cy="4978400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 err="1" smtClean="0"/>
              <a:t>szakasz</a:t>
            </a:r>
            <a:r>
              <a:rPr lang="en-US" dirty="0" smtClean="0"/>
              <a:t>: </a:t>
            </a:r>
            <a:r>
              <a:rPr lang="en-US" dirty="0" err="1" smtClean="0"/>
              <a:t>Képzési</a:t>
            </a:r>
            <a:r>
              <a:rPr lang="en-US" dirty="0" smtClean="0"/>
              <a:t> </a:t>
            </a:r>
            <a:r>
              <a:rPr lang="en-US" dirty="0" err="1" smtClean="0"/>
              <a:t>igények</a:t>
            </a:r>
            <a:r>
              <a:rPr lang="en-US" dirty="0" smtClean="0"/>
              <a:t> </a:t>
            </a:r>
            <a:r>
              <a:rPr lang="en-US" dirty="0" err="1" smtClean="0"/>
              <a:t>felmérése</a:t>
            </a:r>
            <a:r>
              <a:rPr lang="en-US" dirty="0" smtClean="0"/>
              <a:t> </a:t>
            </a:r>
            <a:r>
              <a:rPr lang="en-US" dirty="0" smtClean="0">
                <a:sym typeface="Webdings" panose="05030102010509060703" pitchFamily="18" charset="2"/>
              </a:rPr>
              <a:t></a:t>
            </a:r>
            <a:endParaRPr lang="en-US" dirty="0" smtClean="0"/>
          </a:p>
          <a:p>
            <a:pPr marL="457200" indent="-457200">
              <a:buFont typeface="+mj-lt"/>
              <a:buAutoNum type="arabicPeriod"/>
            </a:pPr>
            <a:endParaRPr lang="en-US" dirty="0" smtClean="0"/>
          </a:p>
          <a:p>
            <a:pPr marL="457200" indent="-457200">
              <a:buFont typeface="+mj-lt"/>
              <a:buAutoNum type="arabicPeriod"/>
            </a:pPr>
            <a:r>
              <a:rPr lang="en-US" dirty="0" err="1" smtClean="0"/>
              <a:t>szakasz</a:t>
            </a:r>
            <a:r>
              <a:rPr lang="en-US" dirty="0" smtClean="0"/>
              <a:t>: </a:t>
            </a:r>
            <a:r>
              <a:rPr lang="en-US" dirty="0" err="1" smtClean="0"/>
              <a:t>Idősgondozó</a:t>
            </a:r>
            <a:r>
              <a:rPr lang="en-US" dirty="0" smtClean="0"/>
              <a:t> </a:t>
            </a:r>
            <a:r>
              <a:rPr lang="en-US" dirty="0" err="1" smtClean="0"/>
              <a:t>képzés</a:t>
            </a:r>
            <a:r>
              <a:rPr lang="en-US" dirty="0" smtClean="0"/>
              <a:t> </a:t>
            </a:r>
            <a:r>
              <a:rPr lang="en-US" dirty="0" err="1" smtClean="0"/>
              <a:t>tananyag</a:t>
            </a:r>
            <a:r>
              <a:rPr lang="en-US" dirty="0" smtClean="0"/>
              <a:t> </a:t>
            </a:r>
            <a:r>
              <a:rPr lang="en-US" dirty="0" err="1" smtClean="0"/>
              <a:t>kidolgozás</a:t>
            </a:r>
            <a:r>
              <a:rPr lang="en-US" dirty="0" smtClean="0"/>
              <a:t>  </a:t>
            </a:r>
            <a:r>
              <a:rPr lang="en-US" dirty="0" smtClean="0">
                <a:sym typeface="Webdings" panose="05030102010509060703" pitchFamily="18" charset="2"/>
              </a:rPr>
              <a:t></a:t>
            </a:r>
          </a:p>
          <a:p>
            <a:pPr marL="457200" indent="-457200">
              <a:buFont typeface="+mj-lt"/>
              <a:buAutoNum type="arabicPeriod"/>
            </a:pPr>
            <a:endParaRPr lang="en-US" dirty="0" smtClean="0">
              <a:sym typeface="Webdings" panose="05030102010509060703" pitchFamily="18" charset="2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dirty="0" err="1" smtClean="0"/>
              <a:t>szakasz</a:t>
            </a:r>
            <a:r>
              <a:rPr lang="en-US" dirty="0" smtClean="0"/>
              <a:t>: Grandis XXI. </a:t>
            </a:r>
            <a:r>
              <a:rPr lang="en-US" dirty="0" err="1"/>
              <a:t>t</a:t>
            </a:r>
            <a:r>
              <a:rPr lang="en-US" dirty="0" err="1" smtClean="0"/>
              <a:t>ankönyv</a:t>
            </a:r>
            <a:r>
              <a:rPr lang="en-US" dirty="0" smtClean="0"/>
              <a:t> </a:t>
            </a:r>
            <a:r>
              <a:rPr lang="en-US" dirty="0" err="1" smtClean="0"/>
              <a:t>és</a:t>
            </a:r>
            <a:r>
              <a:rPr lang="en-US" dirty="0" smtClean="0"/>
              <a:t> 5 </a:t>
            </a:r>
            <a:r>
              <a:rPr lang="en-US" dirty="0" err="1" smtClean="0"/>
              <a:t>modulból</a:t>
            </a:r>
            <a:r>
              <a:rPr lang="en-US" dirty="0" smtClean="0"/>
              <a:t> </a:t>
            </a:r>
            <a:r>
              <a:rPr lang="en-US" dirty="0" err="1" smtClean="0"/>
              <a:t>álló</a:t>
            </a:r>
            <a:r>
              <a:rPr lang="en-US" dirty="0" smtClean="0"/>
              <a:t> e-learning </a:t>
            </a:r>
            <a:r>
              <a:rPr lang="en-US" dirty="0" err="1" smtClean="0"/>
              <a:t>tananyag</a:t>
            </a:r>
            <a:r>
              <a:rPr lang="en-US" dirty="0" smtClean="0"/>
              <a:t> </a:t>
            </a:r>
            <a:r>
              <a:rPr lang="en-US" dirty="0" err="1" smtClean="0"/>
              <a:t>tesztelése</a:t>
            </a:r>
            <a:r>
              <a:rPr lang="en-US" dirty="0" smtClean="0"/>
              <a:t> 4 </a:t>
            </a:r>
            <a:r>
              <a:rPr lang="en-US" dirty="0" err="1" smtClean="0"/>
              <a:t>országban</a:t>
            </a:r>
            <a:r>
              <a:rPr lang="en-US" dirty="0" smtClean="0"/>
              <a:t> </a:t>
            </a:r>
            <a:r>
              <a:rPr lang="en-US" dirty="0">
                <a:sym typeface="Webdings" panose="05030102010509060703" pitchFamily="18" charset="2"/>
              </a:rPr>
              <a:t></a:t>
            </a:r>
            <a:endParaRPr lang="en-US" dirty="0"/>
          </a:p>
          <a:p>
            <a:pPr marL="457200" indent="-457200">
              <a:buFont typeface="+mj-lt"/>
              <a:buAutoNum type="arabicPeriod"/>
            </a:pPr>
            <a:endParaRPr lang="en-US" dirty="0" smtClean="0"/>
          </a:p>
          <a:p>
            <a:pPr marL="457200" indent="-457200">
              <a:buFont typeface="+mj-lt"/>
              <a:buAutoNum type="arabicPeriod"/>
            </a:pPr>
            <a:r>
              <a:rPr lang="en-US" dirty="0" err="1" smtClean="0"/>
              <a:t>szakasz</a:t>
            </a:r>
            <a:r>
              <a:rPr lang="en-US" dirty="0" smtClean="0"/>
              <a:t>: a </a:t>
            </a:r>
            <a:r>
              <a:rPr lang="en-US" dirty="0" err="1" smtClean="0"/>
              <a:t>képzés</a:t>
            </a:r>
            <a:r>
              <a:rPr lang="en-US" dirty="0" smtClean="0"/>
              <a:t> </a:t>
            </a:r>
            <a:r>
              <a:rPr lang="en-US" dirty="0" err="1" smtClean="0"/>
              <a:t>akkreditációja</a:t>
            </a:r>
            <a:r>
              <a:rPr lang="en-US" dirty="0" smtClean="0"/>
              <a:t> </a:t>
            </a:r>
            <a:r>
              <a:rPr lang="en-US" dirty="0" err="1" smtClean="0"/>
              <a:t>nemzeti</a:t>
            </a:r>
            <a:r>
              <a:rPr lang="en-US" dirty="0" smtClean="0"/>
              <a:t> </a:t>
            </a:r>
            <a:r>
              <a:rPr lang="en-US" dirty="0" err="1" smtClean="0"/>
              <a:t>és</a:t>
            </a:r>
            <a:r>
              <a:rPr lang="en-US" dirty="0" smtClean="0"/>
              <a:t> EU </a:t>
            </a:r>
            <a:r>
              <a:rPr lang="en-US" dirty="0" err="1" smtClean="0"/>
              <a:t>szinten</a:t>
            </a:r>
            <a:r>
              <a:rPr lang="en-US" dirty="0" smtClean="0"/>
              <a:t> </a:t>
            </a:r>
            <a:r>
              <a:rPr lang="en-US" dirty="0" err="1" smtClean="0"/>
              <a:t>egyaránt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Vertical Scroll 3"/>
          <p:cNvSpPr/>
          <p:nvPr/>
        </p:nvSpPr>
        <p:spPr>
          <a:xfrm>
            <a:off x="10393378" y="5226867"/>
            <a:ext cx="416460" cy="389299"/>
          </a:xfrm>
          <a:prstGeom prst="vertic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366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AAI</a:t>
            </a:r>
            <a:br>
              <a:rPr lang="en-US" dirty="0" smtClean="0"/>
            </a:b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42342" y="49696"/>
            <a:ext cx="8549658" cy="6704042"/>
          </a:xfrm>
        </p:spPr>
      </p:pic>
      <p:sp>
        <p:nvSpPr>
          <p:cNvPr id="6" name="Right Arrow 5"/>
          <p:cNvSpPr/>
          <p:nvPr/>
        </p:nvSpPr>
        <p:spPr>
          <a:xfrm>
            <a:off x="2743200" y="1046922"/>
            <a:ext cx="899142" cy="25179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Arrow 6"/>
          <p:cNvSpPr/>
          <p:nvPr/>
        </p:nvSpPr>
        <p:spPr>
          <a:xfrm>
            <a:off x="2743200" y="1451113"/>
            <a:ext cx="899142" cy="25179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ight Arrow 7"/>
          <p:cNvSpPr/>
          <p:nvPr/>
        </p:nvSpPr>
        <p:spPr>
          <a:xfrm>
            <a:off x="2743200" y="5526157"/>
            <a:ext cx="899142" cy="25179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449208" y="1571169"/>
            <a:ext cx="156368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/>
              <a:t>Aktív</a:t>
            </a:r>
            <a:r>
              <a:rPr lang="en-US" sz="2400" dirty="0" smtClean="0"/>
              <a:t> </a:t>
            </a:r>
          </a:p>
          <a:p>
            <a:r>
              <a:rPr lang="en-US" sz="2400" dirty="0" err="1" smtClean="0"/>
              <a:t>Idősödés</a:t>
            </a:r>
            <a:endParaRPr lang="en-US" sz="2400" dirty="0" smtClean="0"/>
          </a:p>
          <a:p>
            <a:r>
              <a:rPr lang="en-US" sz="2400" dirty="0"/>
              <a:t>I</a:t>
            </a:r>
            <a:r>
              <a:rPr lang="en-US" sz="2400" dirty="0" smtClean="0"/>
              <a:t>ndex</a:t>
            </a:r>
            <a:endParaRPr lang="en-US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1143000" y="2733472"/>
            <a:ext cx="2613642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 smtClean="0"/>
              <a:t>Foglalkoztatottság</a:t>
            </a: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/>
              <a:t>Társadalmi</a:t>
            </a:r>
            <a:r>
              <a:rPr lang="en-US" dirty="0"/>
              <a:t> </a:t>
            </a:r>
            <a:r>
              <a:rPr lang="en-US" dirty="0" err="1" smtClean="0"/>
              <a:t>részvétel</a:t>
            </a: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/>
              <a:t>Önálló</a:t>
            </a:r>
            <a:r>
              <a:rPr lang="en-US" dirty="0"/>
              <a:t>, </a:t>
            </a:r>
            <a:r>
              <a:rPr lang="en-US" dirty="0" err="1"/>
              <a:t>egészséges</a:t>
            </a:r>
            <a:r>
              <a:rPr lang="en-US" dirty="0"/>
              <a:t>, </a:t>
            </a:r>
            <a:r>
              <a:rPr lang="en-US" dirty="0" err="1"/>
              <a:t>életvitel</a:t>
            </a:r>
            <a:r>
              <a:rPr lang="en-US" dirty="0"/>
              <a:t> </a:t>
            </a:r>
            <a:r>
              <a:rPr lang="en-US" dirty="0" err="1"/>
              <a:t>feltételei</a:t>
            </a:r>
            <a:r>
              <a:rPr lang="en-US" dirty="0"/>
              <a:t> </a:t>
            </a: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 smtClean="0"/>
              <a:t>Az</a:t>
            </a:r>
            <a:r>
              <a:rPr lang="en-US" dirty="0" smtClean="0"/>
              <a:t> </a:t>
            </a:r>
            <a:r>
              <a:rPr lang="en-US" dirty="0" err="1"/>
              <a:t>aktív</a:t>
            </a:r>
            <a:r>
              <a:rPr lang="en-US" dirty="0"/>
              <a:t> </a:t>
            </a:r>
            <a:r>
              <a:rPr lang="en-US" dirty="0" err="1"/>
              <a:t>idősödést</a:t>
            </a:r>
            <a:r>
              <a:rPr lang="en-US" dirty="0"/>
              <a:t> </a:t>
            </a:r>
            <a:r>
              <a:rPr lang="en-US" dirty="0" err="1"/>
              <a:t>támogató</a:t>
            </a:r>
            <a:r>
              <a:rPr lang="en-US" dirty="0"/>
              <a:t> </a:t>
            </a:r>
            <a:r>
              <a:rPr lang="en-US" dirty="0" err="1"/>
              <a:t>környezet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514803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webextensions/_rels/taskpanes.xml.rels><?xml version="1.0" encoding="UTF-8" standalone="yes"?>
<Relationships xmlns="http://schemas.openxmlformats.org/package/2006/relationships"><Relationship Id="rId1" Type="http://schemas.microsoft.com/office/2011/relationships/webextension" Target="webextension1.xml"/></Relationships>
</file>

<file path=ppt/webextensions/taskpanes.xml><?xml version="1.0" encoding="utf-8"?>
<wetp:taskpanes xmlns:wetp="http://schemas.microsoft.com/office/webextensions/taskpanes/2010/11">
  <wetp:taskpane dockstate="right" visibility="0" width="350" row="0">
    <wetp:webextensionref xmlns:r="http://schemas.openxmlformats.org/officeDocument/2006/relationships" r:id="rId1"/>
  </wetp:taskpane>
</wetp:taskpanes>
</file>

<file path=ppt/webextensions/webextension1.xml><?xml version="1.0" encoding="utf-8"?>
<we:webextension xmlns:we="http://schemas.microsoft.com/office/webextensions/webextension/2010/11" id="{7D0A1F58-068A-4288-AE28-C589823D9610}">
  <we:reference id="wa104381155" version="1.0.0.0" store="en-US" storeType="OMEX"/>
  <we:alternateReferences>
    <we:reference id="WA104381155" version="1.0.0.0" store="WA104381155" storeType="OMEX"/>
  </we:alternateReferences>
  <we:properties/>
  <we:bindings/>
  <we:snapshot xmlns:r="http://schemas.openxmlformats.org/officeDocument/2006/relationships"/>
</we:webextension>
</file>

<file path=docProps/app.xml><?xml version="1.0" encoding="utf-8"?>
<Properties xmlns="http://schemas.openxmlformats.org/officeDocument/2006/extended-properties" xmlns:vt="http://schemas.openxmlformats.org/officeDocument/2006/docPropsVTypes">
  <Template>Parallax</Template>
  <TotalTime>844</TotalTime>
  <Words>1410</Words>
  <Application>Microsoft Office PowerPoint</Application>
  <PresentationFormat>Widescreen</PresentationFormat>
  <Paragraphs>192</Paragraphs>
  <Slides>33</Slides>
  <Notes>18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40" baseType="lpstr">
      <vt:lpstr>Arial</vt:lpstr>
      <vt:lpstr>Calibri</vt:lpstr>
      <vt:lpstr>Corbel</vt:lpstr>
      <vt:lpstr>Webdings</vt:lpstr>
      <vt:lpstr>Wingdings</vt:lpstr>
      <vt:lpstr>Wingdings 3</vt:lpstr>
      <vt:lpstr>Parallax</vt:lpstr>
      <vt:lpstr>Grandis XXI.</vt:lpstr>
      <vt:lpstr>Tartalom</vt:lpstr>
      <vt:lpstr>Alap adatok</vt:lpstr>
      <vt:lpstr>A projekt háttere</vt:lpstr>
      <vt:lpstr>A projekt célja</vt:lpstr>
      <vt:lpstr>Célcsoportok</vt:lpstr>
      <vt:lpstr>Partnerek</vt:lpstr>
      <vt:lpstr>Mérföldkövek</vt:lpstr>
      <vt:lpstr>AAI </vt:lpstr>
      <vt:lpstr>Igények felmérése - időskorúak</vt:lpstr>
      <vt:lpstr>Érdeklődik új dolgok tanulása iránt?</vt:lpstr>
      <vt:lpstr>Használja az alábbi eszközöket otthon?</vt:lpstr>
      <vt:lpstr>Milyen célra használná az eszközöket?</vt:lpstr>
      <vt:lpstr>Kipróbálná az alábbi szolgáltatásokat?</vt:lpstr>
      <vt:lpstr>Érdekelné okos készülék használata…?</vt:lpstr>
      <vt:lpstr>Érdekelné Önt olyan eszköz / technológia, amely segíthet a saját otthonában történő egészségügyi gondoskodásban..? </vt:lpstr>
      <vt:lpstr>Összegzés – kérdések, válaszok</vt:lpstr>
      <vt:lpstr>Megállapítások</vt:lpstr>
      <vt:lpstr>Igények felmérése - időskorúak</vt:lpstr>
      <vt:lpstr>Igények felmérése - tanári kérdőív</vt:lpstr>
      <vt:lpstr>Számítógépes tudás, eszköz használat</vt:lpstr>
      <vt:lpstr>Eszközzel való ellátottság</vt:lpstr>
      <vt:lpstr>Intézményi eszközök használata</vt:lpstr>
      <vt:lpstr>Tanítás során használt eszközök</vt:lpstr>
      <vt:lpstr>Tanulók eszköz és internet használata tanórán</vt:lpstr>
      <vt:lpstr>Fejlesztendő területek</vt:lpstr>
      <vt:lpstr>Új alkalmazás tanulásának módszere</vt:lpstr>
      <vt:lpstr>Készségek fontossága</vt:lpstr>
      <vt:lpstr>Tananyag tartalom</vt:lpstr>
      <vt:lpstr>Idősgondozásban alkalmazott eszközök</vt:lpstr>
      <vt:lpstr>Konklúzió</vt:lpstr>
      <vt:lpstr>Következő lépés: tananyag fejlesztés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Grandis XXI.</dc:title>
  <dc:creator>Zsolt Lengyel</dc:creator>
  <cp:lastModifiedBy>Téringer Anita</cp:lastModifiedBy>
  <cp:revision>63</cp:revision>
  <dcterms:created xsi:type="dcterms:W3CDTF">2017-10-04T06:07:21Z</dcterms:created>
  <dcterms:modified xsi:type="dcterms:W3CDTF">2017-10-24T14:25:07Z</dcterms:modified>
</cp:coreProperties>
</file>